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7"/>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295" r:id="rId39"/>
    <p:sldId id="297" r:id="rId40"/>
    <p:sldId id="300" r:id="rId41"/>
    <p:sldId id="301" r:id="rId42"/>
    <p:sldId id="302" r:id="rId43"/>
    <p:sldId id="303" r:id="rId44"/>
    <p:sldId id="304" r:id="rId45"/>
    <p:sldId id="296"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Montserrat" panose="020B0604020202020204" charset="0"/>
      <p:regular r:id="rId52"/>
      <p:bold r:id="rId53"/>
      <p:italic r:id="rId54"/>
      <p:boldItalic r:id="rId55"/>
    </p:embeddedFont>
    <p:embeddedFont>
      <p:font typeface="Verdana" panose="020B060403050404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90" d="100"/>
          <a:sy n="90" d="100"/>
        </p:scale>
        <p:origin x="508"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75525D-2F9F-4A8C-8977-7DCE07412910}" type="doc">
      <dgm:prSet loTypeId="urn:microsoft.com/office/officeart/2005/8/layout/process5" loCatId="process" qsTypeId="urn:microsoft.com/office/officeart/2005/8/quickstyle/3d3" qsCatId="3D" csTypeId="urn:microsoft.com/office/officeart/2005/8/colors/accent1_2" csCatId="accent1" phldr="1"/>
      <dgm:spPr/>
      <dgm:t>
        <a:bodyPr/>
        <a:lstStyle/>
        <a:p>
          <a:endParaRPr lang="en-IN"/>
        </a:p>
      </dgm:t>
    </dgm:pt>
    <dgm:pt modelId="{2D179B5E-092A-413A-9631-AAD88B225746}">
      <dgm:prSet phldrT="[Text]"/>
      <dgm:spPr/>
      <dgm:t>
        <a:bodyPr/>
        <a:lstStyle/>
        <a:p>
          <a:r>
            <a:rPr lang="en-IN" dirty="0"/>
            <a:t>Import Libraries </a:t>
          </a:r>
        </a:p>
      </dgm:t>
    </dgm:pt>
    <dgm:pt modelId="{6AD7DADC-20CC-4301-8A84-E1C19879F239}" type="parTrans" cxnId="{2FCFC6CF-8A10-4EFE-9A67-5B1D424EF405}">
      <dgm:prSet/>
      <dgm:spPr/>
      <dgm:t>
        <a:bodyPr/>
        <a:lstStyle/>
        <a:p>
          <a:endParaRPr lang="en-IN"/>
        </a:p>
      </dgm:t>
    </dgm:pt>
    <dgm:pt modelId="{56768801-96B3-41F4-A05B-29ED3AE049C1}" type="sibTrans" cxnId="{2FCFC6CF-8A10-4EFE-9A67-5B1D424EF405}">
      <dgm:prSet/>
      <dgm:spPr/>
      <dgm:t>
        <a:bodyPr/>
        <a:lstStyle/>
        <a:p>
          <a:endParaRPr lang="en-IN"/>
        </a:p>
      </dgm:t>
    </dgm:pt>
    <dgm:pt modelId="{165DB029-09DF-40BA-9FDD-07D2DF6AB8E7}">
      <dgm:prSet phldrT="[Text]"/>
      <dgm:spPr/>
      <dgm:t>
        <a:bodyPr/>
        <a:lstStyle/>
        <a:p>
          <a:r>
            <a:rPr lang="en-IN" dirty="0" err="1"/>
            <a:t>DataFrame</a:t>
          </a:r>
          <a:r>
            <a:rPr lang="en-IN" dirty="0"/>
            <a:t> Loading</a:t>
          </a:r>
        </a:p>
      </dgm:t>
    </dgm:pt>
    <dgm:pt modelId="{D60DF80D-905B-445B-8DD8-DC6F988D5581}" type="parTrans" cxnId="{19A9C702-4FCC-4515-8BC7-33BD12335B48}">
      <dgm:prSet/>
      <dgm:spPr/>
      <dgm:t>
        <a:bodyPr/>
        <a:lstStyle/>
        <a:p>
          <a:endParaRPr lang="en-IN"/>
        </a:p>
      </dgm:t>
    </dgm:pt>
    <dgm:pt modelId="{EB9F6141-AD65-4815-A32A-90882B9BDAAC}" type="sibTrans" cxnId="{19A9C702-4FCC-4515-8BC7-33BD12335B48}">
      <dgm:prSet/>
      <dgm:spPr/>
      <dgm:t>
        <a:bodyPr/>
        <a:lstStyle/>
        <a:p>
          <a:endParaRPr lang="en-IN"/>
        </a:p>
      </dgm:t>
    </dgm:pt>
    <dgm:pt modelId="{F1EE16A0-FA2F-42D2-ABAD-2D4F102C27C3}">
      <dgm:prSet phldrT="[Text]"/>
      <dgm:spPr/>
      <dgm:t>
        <a:bodyPr/>
        <a:lstStyle/>
        <a:p>
          <a:r>
            <a:rPr lang="en-IN" dirty="0"/>
            <a:t>Drop Duplicate Entry</a:t>
          </a:r>
        </a:p>
      </dgm:t>
    </dgm:pt>
    <dgm:pt modelId="{CD2B69C2-DA09-4BB7-B2FE-43B750A9CBC6}" type="parTrans" cxnId="{1B08FB4C-5FFA-4846-9355-7BF9F0D25CB1}">
      <dgm:prSet/>
      <dgm:spPr/>
      <dgm:t>
        <a:bodyPr/>
        <a:lstStyle/>
        <a:p>
          <a:endParaRPr lang="en-IN"/>
        </a:p>
      </dgm:t>
    </dgm:pt>
    <dgm:pt modelId="{51ABF9E2-4AB3-4B65-9713-323465124827}" type="sibTrans" cxnId="{1B08FB4C-5FFA-4846-9355-7BF9F0D25CB1}">
      <dgm:prSet/>
      <dgm:spPr/>
      <dgm:t>
        <a:bodyPr/>
        <a:lstStyle/>
        <a:p>
          <a:endParaRPr lang="en-IN"/>
        </a:p>
      </dgm:t>
    </dgm:pt>
    <dgm:pt modelId="{809DFDF9-DF8C-4178-8B28-244902ECFA9D}">
      <dgm:prSet phldrT="[Text]"/>
      <dgm:spPr/>
      <dgm:t>
        <a:bodyPr/>
        <a:lstStyle/>
        <a:p>
          <a:r>
            <a:rPr lang="en-IN" dirty="0"/>
            <a:t>Remove Visual Impurities</a:t>
          </a:r>
        </a:p>
      </dgm:t>
    </dgm:pt>
    <dgm:pt modelId="{DA8F6EEC-1F16-4813-A8EC-6FA15CA50090}" type="parTrans" cxnId="{90A1B8C5-6464-421F-9787-E647B311C7A4}">
      <dgm:prSet/>
      <dgm:spPr/>
      <dgm:t>
        <a:bodyPr/>
        <a:lstStyle/>
        <a:p>
          <a:endParaRPr lang="en-IN"/>
        </a:p>
      </dgm:t>
    </dgm:pt>
    <dgm:pt modelId="{7CC798CA-C139-4282-958A-083D06268576}" type="sibTrans" cxnId="{90A1B8C5-6464-421F-9787-E647B311C7A4}">
      <dgm:prSet/>
      <dgm:spPr/>
      <dgm:t>
        <a:bodyPr/>
        <a:lstStyle/>
        <a:p>
          <a:endParaRPr lang="en-IN"/>
        </a:p>
      </dgm:t>
    </dgm:pt>
    <dgm:pt modelId="{37A9A283-B99A-462C-953E-B0410AF1EF39}">
      <dgm:prSet phldrT="[Text]"/>
      <dgm:spPr/>
      <dgm:t>
        <a:bodyPr/>
        <a:lstStyle/>
        <a:p>
          <a:r>
            <a:rPr lang="en-IN" dirty="0"/>
            <a:t>Find Unique, Null Count and Data type</a:t>
          </a:r>
        </a:p>
      </dgm:t>
    </dgm:pt>
    <dgm:pt modelId="{43FB2A02-0182-411F-8DC1-47E377EE16BD}" type="parTrans" cxnId="{2310A4D8-2752-4376-8128-574F38DE81B9}">
      <dgm:prSet/>
      <dgm:spPr/>
      <dgm:t>
        <a:bodyPr/>
        <a:lstStyle/>
        <a:p>
          <a:endParaRPr lang="en-IN"/>
        </a:p>
      </dgm:t>
    </dgm:pt>
    <dgm:pt modelId="{8E7DAFAB-80BC-4EF3-A318-26E6B36FFE43}" type="sibTrans" cxnId="{2310A4D8-2752-4376-8128-574F38DE81B9}">
      <dgm:prSet/>
      <dgm:spPr/>
      <dgm:t>
        <a:bodyPr/>
        <a:lstStyle/>
        <a:p>
          <a:endParaRPr lang="en-IN"/>
        </a:p>
      </dgm:t>
    </dgm:pt>
    <dgm:pt modelId="{03F4216A-8A99-41FC-949B-EFC5799F3CD3}">
      <dgm:prSet phldrT="[Text]"/>
      <dgm:spPr/>
      <dgm:t>
        <a:bodyPr/>
        <a:lstStyle/>
        <a:p>
          <a:r>
            <a:rPr lang="en-IN" dirty="0"/>
            <a:t>Data Filtering</a:t>
          </a:r>
        </a:p>
      </dgm:t>
    </dgm:pt>
    <dgm:pt modelId="{EB7A10CB-7B09-486B-AF92-B41970CA41E6}" type="parTrans" cxnId="{052189FF-607F-45D5-A950-3A3D1EF9C560}">
      <dgm:prSet/>
      <dgm:spPr/>
      <dgm:t>
        <a:bodyPr/>
        <a:lstStyle/>
        <a:p>
          <a:endParaRPr lang="en-IN"/>
        </a:p>
      </dgm:t>
    </dgm:pt>
    <dgm:pt modelId="{C9175AA1-F065-451B-B988-A5D81A100D0C}" type="sibTrans" cxnId="{052189FF-607F-45D5-A950-3A3D1EF9C560}">
      <dgm:prSet/>
      <dgm:spPr/>
      <dgm:t>
        <a:bodyPr/>
        <a:lstStyle/>
        <a:p>
          <a:endParaRPr lang="en-IN"/>
        </a:p>
      </dgm:t>
    </dgm:pt>
    <dgm:pt modelId="{83AC2F55-1F6A-44F4-AC84-6D601E502E42}">
      <dgm:prSet phldrT="[Text]"/>
      <dgm:spPr/>
      <dgm:t>
        <a:bodyPr/>
        <a:lstStyle/>
        <a:p>
          <a:r>
            <a:rPr lang="en-IN" dirty="0"/>
            <a:t>Segregate </a:t>
          </a:r>
        </a:p>
        <a:p>
          <a:r>
            <a:rPr lang="en-IN" dirty="0"/>
            <a:t>Numerical, Categorical</a:t>
          </a:r>
        </a:p>
      </dgm:t>
    </dgm:pt>
    <dgm:pt modelId="{039F4DDA-C33C-4034-BDAA-09E937AE6169}" type="parTrans" cxnId="{F87686F9-664D-4C96-854B-DF4D76FE0B7B}">
      <dgm:prSet/>
      <dgm:spPr/>
      <dgm:t>
        <a:bodyPr/>
        <a:lstStyle/>
        <a:p>
          <a:endParaRPr lang="en-IN"/>
        </a:p>
      </dgm:t>
    </dgm:pt>
    <dgm:pt modelId="{007023EA-3063-4A93-B7EB-F7BB239CFC32}" type="sibTrans" cxnId="{F87686F9-664D-4C96-854B-DF4D76FE0B7B}">
      <dgm:prSet/>
      <dgm:spPr/>
      <dgm:t>
        <a:bodyPr/>
        <a:lstStyle/>
        <a:p>
          <a:endParaRPr lang="en-IN"/>
        </a:p>
      </dgm:t>
    </dgm:pt>
    <dgm:pt modelId="{26927A68-422D-40DB-9BC2-9B2D3D3CE169}">
      <dgm:prSet/>
      <dgm:spPr/>
      <dgm:t>
        <a:bodyPr/>
        <a:lstStyle/>
        <a:p>
          <a:r>
            <a:rPr lang="en-IN" dirty="0"/>
            <a:t>Data Visualization</a:t>
          </a:r>
        </a:p>
      </dgm:t>
    </dgm:pt>
    <dgm:pt modelId="{3963E313-494D-4B17-A6DF-144E4EEFF307}" type="parTrans" cxnId="{F6F4CFFF-E553-4424-90AA-44F8FABFC3B0}">
      <dgm:prSet/>
      <dgm:spPr/>
      <dgm:t>
        <a:bodyPr/>
        <a:lstStyle/>
        <a:p>
          <a:endParaRPr lang="en-IN"/>
        </a:p>
      </dgm:t>
    </dgm:pt>
    <dgm:pt modelId="{2C413658-FA08-4574-B71D-E7E126086622}" type="sibTrans" cxnId="{F6F4CFFF-E553-4424-90AA-44F8FABFC3B0}">
      <dgm:prSet/>
      <dgm:spPr/>
      <dgm:t>
        <a:bodyPr/>
        <a:lstStyle/>
        <a:p>
          <a:endParaRPr lang="en-IN"/>
        </a:p>
      </dgm:t>
    </dgm:pt>
    <dgm:pt modelId="{13BED26B-882F-40DE-BAFD-F79118FC20A1}">
      <dgm:prSet/>
      <dgm:spPr/>
      <dgm:t>
        <a:bodyPr/>
        <a:lstStyle/>
        <a:p>
          <a:r>
            <a:rPr lang="en-IN" dirty="0"/>
            <a:t>Final Summary</a:t>
          </a:r>
        </a:p>
      </dgm:t>
    </dgm:pt>
    <dgm:pt modelId="{3FBC1646-B04C-43A2-B965-21772BCF1258}" type="parTrans" cxnId="{1357D255-685E-426F-9358-847A48789A68}">
      <dgm:prSet/>
      <dgm:spPr/>
      <dgm:t>
        <a:bodyPr/>
        <a:lstStyle/>
        <a:p>
          <a:endParaRPr lang="en-IN"/>
        </a:p>
      </dgm:t>
    </dgm:pt>
    <dgm:pt modelId="{D8BD11CF-1413-473C-ADB4-5D53B29A099D}" type="sibTrans" cxnId="{1357D255-685E-426F-9358-847A48789A68}">
      <dgm:prSet/>
      <dgm:spPr/>
      <dgm:t>
        <a:bodyPr/>
        <a:lstStyle/>
        <a:p>
          <a:endParaRPr lang="en-IN"/>
        </a:p>
      </dgm:t>
    </dgm:pt>
    <dgm:pt modelId="{FC4D4BF9-BD31-4C03-8240-1A4BDA8FE18F}">
      <dgm:prSet/>
      <dgm:spPr/>
      <dgm:t>
        <a:bodyPr/>
        <a:lstStyle/>
        <a:p>
          <a:r>
            <a:rPr lang="en-IN" dirty="0"/>
            <a:t>Marge </a:t>
          </a:r>
          <a:r>
            <a:rPr lang="en-IN" dirty="0" err="1"/>
            <a:t>DataFrames</a:t>
          </a:r>
          <a:r>
            <a:rPr lang="en-IN" dirty="0"/>
            <a:t> for More data visualization</a:t>
          </a:r>
        </a:p>
      </dgm:t>
    </dgm:pt>
    <dgm:pt modelId="{E918C1E3-1857-4EFD-87D2-DA9A46DCBBDB}" type="parTrans" cxnId="{5C1F0DB7-9E0C-425F-A2D3-D2DC0C545C71}">
      <dgm:prSet/>
      <dgm:spPr/>
      <dgm:t>
        <a:bodyPr/>
        <a:lstStyle/>
        <a:p>
          <a:endParaRPr lang="en-IN"/>
        </a:p>
      </dgm:t>
    </dgm:pt>
    <dgm:pt modelId="{7EA35646-543C-4C94-979E-E09F2E116DA8}" type="sibTrans" cxnId="{5C1F0DB7-9E0C-425F-A2D3-D2DC0C545C71}">
      <dgm:prSet/>
      <dgm:spPr/>
      <dgm:t>
        <a:bodyPr/>
        <a:lstStyle/>
        <a:p>
          <a:endParaRPr lang="en-IN"/>
        </a:p>
      </dgm:t>
    </dgm:pt>
    <dgm:pt modelId="{22D2DEAE-CF04-4B09-9F3C-38096FFC73E4}" type="pres">
      <dgm:prSet presAssocID="{6875525D-2F9F-4A8C-8977-7DCE07412910}" presName="diagram" presStyleCnt="0">
        <dgm:presLayoutVars>
          <dgm:dir/>
          <dgm:resizeHandles val="exact"/>
        </dgm:presLayoutVars>
      </dgm:prSet>
      <dgm:spPr/>
    </dgm:pt>
    <dgm:pt modelId="{5843176C-822B-47FC-A98E-7524B87DAC69}" type="pres">
      <dgm:prSet presAssocID="{2D179B5E-092A-413A-9631-AAD88B225746}" presName="node" presStyleLbl="node1" presStyleIdx="0" presStyleCnt="10">
        <dgm:presLayoutVars>
          <dgm:bulletEnabled val="1"/>
        </dgm:presLayoutVars>
      </dgm:prSet>
      <dgm:spPr/>
    </dgm:pt>
    <dgm:pt modelId="{935C4A0A-C8DC-435B-9971-ED3F43C0AD92}" type="pres">
      <dgm:prSet presAssocID="{56768801-96B3-41F4-A05B-29ED3AE049C1}" presName="sibTrans" presStyleLbl="sibTrans2D1" presStyleIdx="0" presStyleCnt="9"/>
      <dgm:spPr/>
    </dgm:pt>
    <dgm:pt modelId="{EE5218B9-71D2-4A82-8701-39A672DCFCB5}" type="pres">
      <dgm:prSet presAssocID="{56768801-96B3-41F4-A05B-29ED3AE049C1}" presName="connectorText" presStyleLbl="sibTrans2D1" presStyleIdx="0" presStyleCnt="9"/>
      <dgm:spPr/>
    </dgm:pt>
    <dgm:pt modelId="{4E3F2925-A928-43DB-9A22-2B6681F370AC}" type="pres">
      <dgm:prSet presAssocID="{165DB029-09DF-40BA-9FDD-07D2DF6AB8E7}" presName="node" presStyleLbl="node1" presStyleIdx="1" presStyleCnt="10">
        <dgm:presLayoutVars>
          <dgm:bulletEnabled val="1"/>
        </dgm:presLayoutVars>
      </dgm:prSet>
      <dgm:spPr/>
    </dgm:pt>
    <dgm:pt modelId="{70D2A680-4B11-480D-B493-6D682268AFCF}" type="pres">
      <dgm:prSet presAssocID="{EB9F6141-AD65-4815-A32A-90882B9BDAAC}" presName="sibTrans" presStyleLbl="sibTrans2D1" presStyleIdx="1" presStyleCnt="9"/>
      <dgm:spPr/>
    </dgm:pt>
    <dgm:pt modelId="{D9458098-5902-4EC7-8F95-45AF8FF089C4}" type="pres">
      <dgm:prSet presAssocID="{EB9F6141-AD65-4815-A32A-90882B9BDAAC}" presName="connectorText" presStyleLbl="sibTrans2D1" presStyleIdx="1" presStyleCnt="9"/>
      <dgm:spPr/>
    </dgm:pt>
    <dgm:pt modelId="{529ED9AD-71FD-49EC-92B5-72C1F7F02088}" type="pres">
      <dgm:prSet presAssocID="{F1EE16A0-FA2F-42D2-ABAD-2D4F102C27C3}" presName="node" presStyleLbl="node1" presStyleIdx="2" presStyleCnt="10">
        <dgm:presLayoutVars>
          <dgm:bulletEnabled val="1"/>
        </dgm:presLayoutVars>
      </dgm:prSet>
      <dgm:spPr/>
    </dgm:pt>
    <dgm:pt modelId="{B87F70AE-7975-4FAD-AC3F-C64C000BADC7}" type="pres">
      <dgm:prSet presAssocID="{51ABF9E2-4AB3-4B65-9713-323465124827}" presName="sibTrans" presStyleLbl="sibTrans2D1" presStyleIdx="2" presStyleCnt="9"/>
      <dgm:spPr/>
    </dgm:pt>
    <dgm:pt modelId="{216EFDC2-DC51-4C93-9CA3-EA9D0DCF8958}" type="pres">
      <dgm:prSet presAssocID="{51ABF9E2-4AB3-4B65-9713-323465124827}" presName="connectorText" presStyleLbl="sibTrans2D1" presStyleIdx="2" presStyleCnt="9"/>
      <dgm:spPr/>
    </dgm:pt>
    <dgm:pt modelId="{BCA87E53-C584-4654-9C67-B43637EDCA97}" type="pres">
      <dgm:prSet presAssocID="{809DFDF9-DF8C-4178-8B28-244902ECFA9D}" presName="node" presStyleLbl="node1" presStyleIdx="3" presStyleCnt="10">
        <dgm:presLayoutVars>
          <dgm:bulletEnabled val="1"/>
        </dgm:presLayoutVars>
      </dgm:prSet>
      <dgm:spPr/>
    </dgm:pt>
    <dgm:pt modelId="{0A0AC8B7-F3DD-40B1-8885-5B2D12E473D9}" type="pres">
      <dgm:prSet presAssocID="{7CC798CA-C139-4282-958A-083D06268576}" presName="sibTrans" presStyleLbl="sibTrans2D1" presStyleIdx="3" presStyleCnt="9"/>
      <dgm:spPr/>
    </dgm:pt>
    <dgm:pt modelId="{83609F8E-58AC-438B-97CD-7E6E0E777EE4}" type="pres">
      <dgm:prSet presAssocID="{7CC798CA-C139-4282-958A-083D06268576}" presName="connectorText" presStyleLbl="sibTrans2D1" presStyleIdx="3" presStyleCnt="9"/>
      <dgm:spPr/>
    </dgm:pt>
    <dgm:pt modelId="{7AB2A36B-F08E-4C05-9F47-F22FEA84E1CA}" type="pres">
      <dgm:prSet presAssocID="{37A9A283-B99A-462C-953E-B0410AF1EF39}" presName="node" presStyleLbl="node1" presStyleIdx="4" presStyleCnt="10">
        <dgm:presLayoutVars>
          <dgm:bulletEnabled val="1"/>
        </dgm:presLayoutVars>
      </dgm:prSet>
      <dgm:spPr/>
    </dgm:pt>
    <dgm:pt modelId="{A7DB9160-7B8B-4BBD-8845-D303C204A507}" type="pres">
      <dgm:prSet presAssocID="{8E7DAFAB-80BC-4EF3-A318-26E6B36FFE43}" presName="sibTrans" presStyleLbl="sibTrans2D1" presStyleIdx="4" presStyleCnt="9"/>
      <dgm:spPr/>
    </dgm:pt>
    <dgm:pt modelId="{8399E4B9-46DD-43CE-A1BF-5F82006F2680}" type="pres">
      <dgm:prSet presAssocID="{8E7DAFAB-80BC-4EF3-A318-26E6B36FFE43}" presName="connectorText" presStyleLbl="sibTrans2D1" presStyleIdx="4" presStyleCnt="9"/>
      <dgm:spPr/>
    </dgm:pt>
    <dgm:pt modelId="{40A47762-0F49-45AD-B203-8E6B5EAECD5C}" type="pres">
      <dgm:prSet presAssocID="{03F4216A-8A99-41FC-949B-EFC5799F3CD3}" presName="node" presStyleLbl="node1" presStyleIdx="5" presStyleCnt="10">
        <dgm:presLayoutVars>
          <dgm:bulletEnabled val="1"/>
        </dgm:presLayoutVars>
      </dgm:prSet>
      <dgm:spPr/>
    </dgm:pt>
    <dgm:pt modelId="{87BACF1E-B87C-4870-90A2-68AA2E263400}" type="pres">
      <dgm:prSet presAssocID="{C9175AA1-F065-451B-B988-A5D81A100D0C}" presName="sibTrans" presStyleLbl="sibTrans2D1" presStyleIdx="5" presStyleCnt="9"/>
      <dgm:spPr/>
    </dgm:pt>
    <dgm:pt modelId="{25B97652-962E-4C02-AB63-952355D819A6}" type="pres">
      <dgm:prSet presAssocID="{C9175AA1-F065-451B-B988-A5D81A100D0C}" presName="connectorText" presStyleLbl="sibTrans2D1" presStyleIdx="5" presStyleCnt="9"/>
      <dgm:spPr/>
    </dgm:pt>
    <dgm:pt modelId="{5BDDFB5E-D998-4A6D-BF5B-74A2C854A249}" type="pres">
      <dgm:prSet presAssocID="{83AC2F55-1F6A-44F4-AC84-6D601E502E42}" presName="node" presStyleLbl="node1" presStyleIdx="6" presStyleCnt="10">
        <dgm:presLayoutVars>
          <dgm:bulletEnabled val="1"/>
        </dgm:presLayoutVars>
      </dgm:prSet>
      <dgm:spPr/>
    </dgm:pt>
    <dgm:pt modelId="{504CD5DB-4CDA-4556-9D6F-78F5B8AFCBD5}" type="pres">
      <dgm:prSet presAssocID="{007023EA-3063-4A93-B7EB-F7BB239CFC32}" presName="sibTrans" presStyleLbl="sibTrans2D1" presStyleIdx="6" presStyleCnt="9"/>
      <dgm:spPr/>
    </dgm:pt>
    <dgm:pt modelId="{464D0598-55A1-449E-B83C-27866835AE83}" type="pres">
      <dgm:prSet presAssocID="{007023EA-3063-4A93-B7EB-F7BB239CFC32}" presName="connectorText" presStyleLbl="sibTrans2D1" presStyleIdx="6" presStyleCnt="9"/>
      <dgm:spPr/>
    </dgm:pt>
    <dgm:pt modelId="{8D92A822-001F-4078-99EE-60672AFBAA3D}" type="pres">
      <dgm:prSet presAssocID="{26927A68-422D-40DB-9BC2-9B2D3D3CE169}" presName="node" presStyleLbl="node1" presStyleIdx="7" presStyleCnt="10">
        <dgm:presLayoutVars>
          <dgm:bulletEnabled val="1"/>
        </dgm:presLayoutVars>
      </dgm:prSet>
      <dgm:spPr/>
    </dgm:pt>
    <dgm:pt modelId="{B7C4B99A-BBD2-4CF5-AB25-91A9A0C48069}" type="pres">
      <dgm:prSet presAssocID="{2C413658-FA08-4574-B71D-E7E126086622}" presName="sibTrans" presStyleLbl="sibTrans2D1" presStyleIdx="7" presStyleCnt="9"/>
      <dgm:spPr/>
    </dgm:pt>
    <dgm:pt modelId="{7ED6DAF7-4E3F-40F5-B800-19814C6FFEB2}" type="pres">
      <dgm:prSet presAssocID="{2C413658-FA08-4574-B71D-E7E126086622}" presName="connectorText" presStyleLbl="sibTrans2D1" presStyleIdx="7" presStyleCnt="9"/>
      <dgm:spPr/>
    </dgm:pt>
    <dgm:pt modelId="{B68766E1-5CAD-4869-86F0-E64F11110238}" type="pres">
      <dgm:prSet presAssocID="{FC4D4BF9-BD31-4C03-8240-1A4BDA8FE18F}" presName="node" presStyleLbl="node1" presStyleIdx="8" presStyleCnt="10">
        <dgm:presLayoutVars>
          <dgm:bulletEnabled val="1"/>
        </dgm:presLayoutVars>
      </dgm:prSet>
      <dgm:spPr/>
    </dgm:pt>
    <dgm:pt modelId="{ED9BA058-610F-4891-B052-6317742A82EB}" type="pres">
      <dgm:prSet presAssocID="{7EA35646-543C-4C94-979E-E09F2E116DA8}" presName="sibTrans" presStyleLbl="sibTrans2D1" presStyleIdx="8" presStyleCnt="9"/>
      <dgm:spPr/>
    </dgm:pt>
    <dgm:pt modelId="{EAA4F50D-B449-4C02-979A-8C100124CBC9}" type="pres">
      <dgm:prSet presAssocID="{7EA35646-543C-4C94-979E-E09F2E116DA8}" presName="connectorText" presStyleLbl="sibTrans2D1" presStyleIdx="8" presStyleCnt="9"/>
      <dgm:spPr/>
    </dgm:pt>
    <dgm:pt modelId="{044FFDAC-6EC1-4D72-8170-FA1C5DE18515}" type="pres">
      <dgm:prSet presAssocID="{13BED26B-882F-40DE-BAFD-F79118FC20A1}" presName="node" presStyleLbl="node1" presStyleIdx="9" presStyleCnt="10">
        <dgm:presLayoutVars>
          <dgm:bulletEnabled val="1"/>
        </dgm:presLayoutVars>
      </dgm:prSet>
      <dgm:spPr/>
    </dgm:pt>
  </dgm:ptLst>
  <dgm:cxnLst>
    <dgm:cxn modelId="{19A9C702-4FCC-4515-8BC7-33BD12335B48}" srcId="{6875525D-2F9F-4A8C-8977-7DCE07412910}" destId="{165DB029-09DF-40BA-9FDD-07D2DF6AB8E7}" srcOrd="1" destOrd="0" parTransId="{D60DF80D-905B-445B-8DD8-DC6F988D5581}" sibTransId="{EB9F6141-AD65-4815-A32A-90882B9BDAAC}"/>
    <dgm:cxn modelId="{9EC8F714-9AFA-48CA-BEB5-BFF6C131AFBE}" type="presOf" srcId="{8E7DAFAB-80BC-4EF3-A318-26E6B36FFE43}" destId="{A7DB9160-7B8B-4BBD-8845-D303C204A507}" srcOrd="0" destOrd="0" presId="urn:microsoft.com/office/officeart/2005/8/layout/process5"/>
    <dgm:cxn modelId="{EA037F20-50D2-41B6-B81B-2CAE4F153E61}" type="presOf" srcId="{EB9F6141-AD65-4815-A32A-90882B9BDAAC}" destId="{D9458098-5902-4EC7-8F95-45AF8FF089C4}" srcOrd="1" destOrd="0" presId="urn:microsoft.com/office/officeart/2005/8/layout/process5"/>
    <dgm:cxn modelId="{24ACC520-6484-409C-946E-71CBF6CC3FC8}" type="presOf" srcId="{51ABF9E2-4AB3-4B65-9713-323465124827}" destId="{B87F70AE-7975-4FAD-AC3F-C64C000BADC7}" srcOrd="0" destOrd="0" presId="urn:microsoft.com/office/officeart/2005/8/layout/process5"/>
    <dgm:cxn modelId="{8A492424-D2A7-4E99-9050-723F9F195070}" type="presOf" srcId="{83AC2F55-1F6A-44F4-AC84-6D601E502E42}" destId="{5BDDFB5E-D998-4A6D-BF5B-74A2C854A249}" srcOrd="0" destOrd="0" presId="urn:microsoft.com/office/officeart/2005/8/layout/process5"/>
    <dgm:cxn modelId="{6BE6D927-B50B-42FE-B704-75CC1933F3B9}" type="presOf" srcId="{2C413658-FA08-4574-B71D-E7E126086622}" destId="{7ED6DAF7-4E3F-40F5-B800-19814C6FFEB2}" srcOrd="1" destOrd="0" presId="urn:microsoft.com/office/officeart/2005/8/layout/process5"/>
    <dgm:cxn modelId="{BFDFDE2A-8AE9-4C17-B671-7C7517542F8D}" type="presOf" srcId="{7CC798CA-C139-4282-958A-083D06268576}" destId="{83609F8E-58AC-438B-97CD-7E6E0E777EE4}" srcOrd="1" destOrd="0" presId="urn:microsoft.com/office/officeart/2005/8/layout/process5"/>
    <dgm:cxn modelId="{B373FB2A-9190-4618-B1E5-4202EC56174C}" type="presOf" srcId="{7EA35646-543C-4C94-979E-E09F2E116DA8}" destId="{EAA4F50D-B449-4C02-979A-8C100124CBC9}" srcOrd="1" destOrd="0" presId="urn:microsoft.com/office/officeart/2005/8/layout/process5"/>
    <dgm:cxn modelId="{44C1455D-F3E9-42C3-9871-8041A2B28FE0}" type="presOf" srcId="{37A9A283-B99A-462C-953E-B0410AF1EF39}" destId="{7AB2A36B-F08E-4C05-9F47-F22FEA84E1CA}" srcOrd="0" destOrd="0" presId="urn:microsoft.com/office/officeart/2005/8/layout/process5"/>
    <dgm:cxn modelId="{10A5DB5F-8E7B-44A4-A0E2-9262185A2D03}" type="presOf" srcId="{F1EE16A0-FA2F-42D2-ABAD-2D4F102C27C3}" destId="{529ED9AD-71FD-49EC-92B5-72C1F7F02088}" srcOrd="0" destOrd="0" presId="urn:microsoft.com/office/officeart/2005/8/layout/process5"/>
    <dgm:cxn modelId="{24B40C4A-F8DA-4BAB-A940-BEED88D531CB}" type="presOf" srcId="{7EA35646-543C-4C94-979E-E09F2E116DA8}" destId="{ED9BA058-610F-4891-B052-6317742A82EB}" srcOrd="0" destOrd="0" presId="urn:microsoft.com/office/officeart/2005/8/layout/process5"/>
    <dgm:cxn modelId="{0BEF1C6B-3F08-4C9F-880D-5D6CA2F29BEC}" type="presOf" srcId="{51ABF9E2-4AB3-4B65-9713-323465124827}" destId="{216EFDC2-DC51-4C93-9CA3-EA9D0DCF8958}" srcOrd="1" destOrd="0" presId="urn:microsoft.com/office/officeart/2005/8/layout/process5"/>
    <dgm:cxn modelId="{1B08FB4C-5FFA-4846-9355-7BF9F0D25CB1}" srcId="{6875525D-2F9F-4A8C-8977-7DCE07412910}" destId="{F1EE16A0-FA2F-42D2-ABAD-2D4F102C27C3}" srcOrd="2" destOrd="0" parTransId="{CD2B69C2-DA09-4BB7-B2FE-43B750A9CBC6}" sibTransId="{51ABF9E2-4AB3-4B65-9713-323465124827}"/>
    <dgm:cxn modelId="{AD00BE4E-B7A1-46A3-B11C-942C63269185}" type="presOf" srcId="{FC4D4BF9-BD31-4C03-8240-1A4BDA8FE18F}" destId="{B68766E1-5CAD-4869-86F0-E64F11110238}" srcOrd="0" destOrd="0" presId="urn:microsoft.com/office/officeart/2005/8/layout/process5"/>
    <dgm:cxn modelId="{1357D255-685E-426F-9358-847A48789A68}" srcId="{6875525D-2F9F-4A8C-8977-7DCE07412910}" destId="{13BED26B-882F-40DE-BAFD-F79118FC20A1}" srcOrd="9" destOrd="0" parTransId="{3FBC1646-B04C-43A2-B965-21772BCF1258}" sibTransId="{D8BD11CF-1413-473C-ADB4-5D53B29A099D}"/>
    <dgm:cxn modelId="{22A2B078-C46A-4569-8A59-1825A185D042}" type="presOf" srcId="{8E7DAFAB-80BC-4EF3-A318-26E6B36FFE43}" destId="{8399E4B9-46DD-43CE-A1BF-5F82006F2680}" srcOrd="1" destOrd="0" presId="urn:microsoft.com/office/officeart/2005/8/layout/process5"/>
    <dgm:cxn modelId="{2140DD7C-2679-470F-98D6-3EBF304122AE}" type="presOf" srcId="{2D179B5E-092A-413A-9631-AAD88B225746}" destId="{5843176C-822B-47FC-A98E-7524B87DAC69}" srcOrd="0" destOrd="0" presId="urn:microsoft.com/office/officeart/2005/8/layout/process5"/>
    <dgm:cxn modelId="{62BC8887-E454-4350-82EA-F5B9317ABC0E}" type="presOf" srcId="{2C413658-FA08-4574-B71D-E7E126086622}" destId="{B7C4B99A-BBD2-4CF5-AB25-91A9A0C48069}" srcOrd="0" destOrd="0" presId="urn:microsoft.com/office/officeart/2005/8/layout/process5"/>
    <dgm:cxn modelId="{573C67A1-2B72-40FD-94EE-ADA61B4EE073}" type="presOf" srcId="{6875525D-2F9F-4A8C-8977-7DCE07412910}" destId="{22D2DEAE-CF04-4B09-9F3C-38096FFC73E4}" srcOrd="0" destOrd="0" presId="urn:microsoft.com/office/officeart/2005/8/layout/process5"/>
    <dgm:cxn modelId="{CA1A0BA3-0BA3-464A-8565-414E83EE6889}" type="presOf" srcId="{26927A68-422D-40DB-9BC2-9B2D3D3CE169}" destId="{8D92A822-001F-4078-99EE-60672AFBAA3D}" srcOrd="0" destOrd="0" presId="urn:microsoft.com/office/officeart/2005/8/layout/process5"/>
    <dgm:cxn modelId="{8AEBD7A9-0D38-41CD-8200-03DF60F99C9D}" type="presOf" srcId="{13BED26B-882F-40DE-BAFD-F79118FC20A1}" destId="{044FFDAC-6EC1-4D72-8170-FA1C5DE18515}" srcOrd="0" destOrd="0" presId="urn:microsoft.com/office/officeart/2005/8/layout/process5"/>
    <dgm:cxn modelId="{D92B32B4-2F5C-4809-94BE-493F2F0D4ADC}" type="presOf" srcId="{03F4216A-8A99-41FC-949B-EFC5799F3CD3}" destId="{40A47762-0F49-45AD-B203-8E6B5EAECD5C}" srcOrd="0" destOrd="0" presId="urn:microsoft.com/office/officeart/2005/8/layout/process5"/>
    <dgm:cxn modelId="{5C1F0DB7-9E0C-425F-A2D3-D2DC0C545C71}" srcId="{6875525D-2F9F-4A8C-8977-7DCE07412910}" destId="{FC4D4BF9-BD31-4C03-8240-1A4BDA8FE18F}" srcOrd="8" destOrd="0" parTransId="{E918C1E3-1857-4EFD-87D2-DA9A46DCBBDB}" sibTransId="{7EA35646-543C-4C94-979E-E09F2E116DA8}"/>
    <dgm:cxn modelId="{4BBA4FB9-312D-4B81-9467-9F7AC5834D7D}" type="presOf" srcId="{56768801-96B3-41F4-A05B-29ED3AE049C1}" destId="{935C4A0A-C8DC-435B-9971-ED3F43C0AD92}" srcOrd="0" destOrd="0" presId="urn:microsoft.com/office/officeart/2005/8/layout/process5"/>
    <dgm:cxn modelId="{90A1B8C5-6464-421F-9787-E647B311C7A4}" srcId="{6875525D-2F9F-4A8C-8977-7DCE07412910}" destId="{809DFDF9-DF8C-4178-8B28-244902ECFA9D}" srcOrd="3" destOrd="0" parTransId="{DA8F6EEC-1F16-4813-A8EC-6FA15CA50090}" sibTransId="{7CC798CA-C139-4282-958A-083D06268576}"/>
    <dgm:cxn modelId="{400DBCC8-5E8D-4A55-8072-EEC9200CD147}" type="presOf" srcId="{165DB029-09DF-40BA-9FDD-07D2DF6AB8E7}" destId="{4E3F2925-A928-43DB-9A22-2B6681F370AC}" srcOrd="0" destOrd="0" presId="urn:microsoft.com/office/officeart/2005/8/layout/process5"/>
    <dgm:cxn modelId="{253C82C9-E008-4171-B0CD-3F97459C1CD0}" type="presOf" srcId="{007023EA-3063-4A93-B7EB-F7BB239CFC32}" destId="{504CD5DB-4CDA-4556-9D6F-78F5B8AFCBD5}" srcOrd="0" destOrd="0" presId="urn:microsoft.com/office/officeart/2005/8/layout/process5"/>
    <dgm:cxn modelId="{8DAF92C9-DE16-4CB1-A9BD-493D982E0B46}" type="presOf" srcId="{7CC798CA-C139-4282-958A-083D06268576}" destId="{0A0AC8B7-F3DD-40B1-8885-5B2D12E473D9}" srcOrd="0" destOrd="0" presId="urn:microsoft.com/office/officeart/2005/8/layout/process5"/>
    <dgm:cxn modelId="{88DF9FCC-5B3D-490E-92D2-90FFF8D06E9D}" type="presOf" srcId="{809DFDF9-DF8C-4178-8B28-244902ECFA9D}" destId="{BCA87E53-C584-4654-9C67-B43637EDCA97}" srcOrd="0" destOrd="0" presId="urn:microsoft.com/office/officeart/2005/8/layout/process5"/>
    <dgm:cxn modelId="{2FCFC6CF-8A10-4EFE-9A67-5B1D424EF405}" srcId="{6875525D-2F9F-4A8C-8977-7DCE07412910}" destId="{2D179B5E-092A-413A-9631-AAD88B225746}" srcOrd="0" destOrd="0" parTransId="{6AD7DADC-20CC-4301-8A84-E1C19879F239}" sibTransId="{56768801-96B3-41F4-A05B-29ED3AE049C1}"/>
    <dgm:cxn modelId="{534CD3D6-5A2D-4D60-B168-9FCCA67C87B5}" type="presOf" srcId="{007023EA-3063-4A93-B7EB-F7BB239CFC32}" destId="{464D0598-55A1-449E-B83C-27866835AE83}" srcOrd="1" destOrd="0" presId="urn:microsoft.com/office/officeart/2005/8/layout/process5"/>
    <dgm:cxn modelId="{2310A4D8-2752-4376-8128-574F38DE81B9}" srcId="{6875525D-2F9F-4A8C-8977-7DCE07412910}" destId="{37A9A283-B99A-462C-953E-B0410AF1EF39}" srcOrd="4" destOrd="0" parTransId="{43FB2A02-0182-411F-8DC1-47E377EE16BD}" sibTransId="{8E7DAFAB-80BC-4EF3-A318-26E6B36FFE43}"/>
    <dgm:cxn modelId="{501213DA-1DA9-48C1-A64D-BCFD6FB25EE5}" type="presOf" srcId="{C9175AA1-F065-451B-B988-A5D81A100D0C}" destId="{87BACF1E-B87C-4870-90A2-68AA2E263400}" srcOrd="0" destOrd="0" presId="urn:microsoft.com/office/officeart/2005/8/layout/process5"/>
    <dgm:cxn modelId="{2D3904E4-4A86-4064-A5E2-9EE367E276B8}" type="presOf" srcId="{EB9F6141-AD65-4815-A32A-90882B9BDAAC}" destId="{70D2A680-4B11-480D-B493-6D682268AFCF}" srcOrd="0" destOrd="0" presId="urn:microsoft.com/office/officeart/2005/8/layout/process5"/>
    <dgm:cxn modelId="{5AB0CEEE-AC80-48AA-9AF3-5652C875DFA4}" type="presOf" srcId="{56768801-96B3-41F4-A05B-29ED3AE049C1}" destId="{EE5218B9-71D2-4A82-8701-39A672DCFCB5}" srcOrd="1" destOrd="0" presId="urn:microsoft.com/office/officeart/2005/8/layout/process5"/>
    <dgm:cxn modelId="{F3C96BF3-9A05-4BB3-AAA8-EB495D0A473E}" type="presOf" srcId="{C9175AA1-F065-451B-B988-A5D81A100D0C}" destId="{25B97652-962E-4C02-AB63-952355D819A6}" srcOrd="1" destOrd="0" presId="urn:microsoft.com/office/officeart/2005/8/layout/process5"/>
    <dgm:cxn modelId="{F87686F9-664D-4C96-854B-DF4D76FE0B7B}" srcId="{6875525D-2F9F-4A8C-8977-7DCE07412910}" destId="{83AC2F55-1F6A-44F4-AC84-6D601E502E42}" srcOrd="6" destOrd="0" parTransId="{039F4DDA-C33C-4034-BDAA-09E937AE6169}" sibTransId="{007023EA-3063-4A93-B7EB-F7BB239CFC32}"/>
    <dgm:cxn modelId="{052189FF-607F-45D5-A950-3A3D1EF9C560}" srcId="{6875525D-2F9F-4A8C-8977-7DCE07412910}" destId="{03F4216A-8A99-41FC-949B-EFC5799F3CD3}" srcOrd="5" destOrd="0" parTransId="{EB7A10CB-7B09-486B-AF92-B41970CA41E6}" sibTransId="{C9175AA1-F065-451B-B988-A5D81A100D0C}"/>
    <dgm:cxn modelId="{F6F4CFFF-E553-4424-90AA-44F8FABFC3B0}" srcId="{6875525D-2F9F-4A8C-8977-7DCE07412910}" destId="{26927A68-422D-40DB-9BC2-9B2D3D3CE169}" srcOrd="7" destOrd="0" parTransId="{3963E313-494D-4B17-A6DF-144E4EEFF307}" sibTransId="{2C413658-FA08-4574-B71D-E7E126086622}"/>
    <dgm:cxn modelId="{C84B587B-8099-48C9-9293-ACA15F8F5A04}" type="presParOf" srcId="{22D2DEAE-CF04-4B09-9F3C-38096FFC73E4}" destId="{5843176C-822B-47FC-A98E-7524B87DAC69}" srcOrd="0" destOrd="0" presId="urn:microsoft.com/office/officeart/2005/8/layout/process5"/>
    <dgm:cxn modelId="{0B2A492F-8332-4E00-B9C2-EE103FF6C5D7}" type="presParOf" srcId="{22D2DEAE-CF04-4B09-9F3C-38096FFC73E4}" destId="{935C4A0A-C8DC-435B-9971-ED3F43C0AD92}" srcOrd="1" destOrd="0" presId="urn:microsoft.com/office/officeart/2005/8/layout/process5"/>
    <dgm:cxn modelId="{5D6DE13E-3776-4919-87D1-96E3841D1EB8}" type="presParOf" srcId="{935C4A0A-C8DC-435B-9971-ED3F43C0AD92}" destId="{EE5218B9-71D2-4A82-8701-39A672DCFCB5}" srcOrd="0" destOrd="0" presId="urn:microsoft.com/office/officeart/2005/8/layout/process5"/>
    <dgm:cxn modelId="{3EB8D48F-E4B4-46D6-B5B2-25382CE1A6C8}" type="presParOf" srcId="{22D2DEAE-CF04-4B09-9F3C-38096FFC73E4}" destId="{4E3F2925-A928-43DB-9A22-2B6681F370AC}" srcOrd="2" destOrd="0" presId="urn:microsoft.com/office/officeart/2005/8/layout/process5"/>
    <dgm:cxn modelId="{6E4108C1-DEE8-4046-9748-670EAD6D28AB}" type="presParOf" srcId="{22D2DEAE-CF04-4B09-9F3C-38096FFC73E4}" destId="{70D2A680-4B11-480D-B493-6D682268AFCF}" srcOrd="3" destOrd="0" presId="urn:microsoft.com/office/officeart/2005/8/layout/process5"/>
    <dgm:cxn modelId="{D70CDBAC-35DD-4D67-B2B0-9BF0182693D3}" type="presParOf" srcId="{70D2A680-4B11-480D-B493-6D682268AFCF}" destId="{D9458098-5902-4EC7-8F95-45AF8FF089C4}" srcOrd="0" destOrd="0" presId="urn:microsoft.com/office/officeart/2005/8/layout/process5"/>
    <dgm:cxn modelId="{0522503E-A69D-4AE2-941D-2DE0DFF42F2D}" type="presParOf" srcId="{22D2DEAE-CF04-4B09-9F3C-38096FFC73E4}" destId="{529ED9AD-71FD-49EC-92B5-72C1F7F02088}" srcOrd="4" destOrd="0" presId="urn:microsoft.com/office/officeart/2005/8/layout/process5"/>
    <dgm:cxn modelId="{F65E8324-7350-43C1-ADE6-5C2F51DFB8F4}" type="presParOf" srcId="{22D2DEAE-CF04-4B09-9F3C-38096FFC73E4}" destId="{B87F70AE-7975-4FAD-AC3F-C64C000BADC7}" srcOrd="5" destOrd="0" presId="urn:microsoft.com/office/officeart/2005/8/layout/process5"/>
    <dgm:cxn modelId="{185A190C-6C66-406A-BF65-D2D652685AB7}" type="presParOf" srcId="{B87F70AE-7975-4FAD-AC3F-C64C000BADC7}" destId="{216EFDC2-DC51-4C93-9CA3-EA9D0DCF8958}" srcOrd="0" destOrd="0" presId="urn:microsoft.com/office/officeart/2005/8/layout/process5"/>
    <dgm:cxn modelId="{011EBD3D-568A-430D-8AD5-5FEDDAF23B49}" type="presParOf" srcId="{22D2DEAE-CF04-4B09-9F3C-38096FFC73E4}" destId="{BCA87E53-C584-4654-9C67-B43637EDCA97}" srcOrd="6" destOrd="0" presId="urn:microsoft.com/office/officeart/2005/8/layout/process5"/>
    <dgm:cxn modelId="{F3A9AD33-2364-4A9D-8ED1-9B2B6CF2B194}" type="presParOf" srcId="{22D2DEAE-CF04-4B09-9F3C-38096FFC73E4}" destId="{0A0AC8B7-F3DD-40B1-8885-5B2D12E473D9}" srcOrd="7" destOrd="0" presId="urn:microsoft.com/office/officeart/2005/8/layout/process5"/>
    <dgm:cxn modelId="{4F9D8BE5-BC9F-4408-AE26-078F8E0A4E86}" type="presParOf" srcId="{0A0AC8B7-F3DD-40B1-8885-5B2D12E473D9}" destId="{83609F8E-58AC-438B-97CD-7E6E0E777EE4}" srcOrd="0" destOrd="0" presId="urn:microsoft.com/office/officeart/2005/8/layout/process5"/>
    <dgm:cxn modelId="{8ED08283-E63F-44D6-9C2B-B0E2F73D5BED}" type="presParOf" srcId="{22D2DEAE-CF04-4B09-9F3C-38096FFC73E4}" destId="{7AB2A36B-F08E-4C05-9F47-F22FEA84E1CA}" srcOrd="8" destOrd="0" presId="urn:microsoft.com/office/officeart/2005/8/layout/process5"/>
    <dgm:cxn modelId="{9D5A3589-4F87-4638-A11A-AB6012EBBDB2}" type="presParOf" srcId="{22D2DEAE-CF04-4B09-9F3C-38096FFC73E4}" destId="{A7DB9160-7B8B-4BBD-8845-D303C204A507}" srcOrd="9" destOrd="0" presId="urn:microsoft.com/office/officeart/2005/8/layout/process5"/>
    <dgm:cxn modelId="{F9025B4A-48D0-4621-8F5B-AD1F7F4A5FC8}" type="presParOf" srcId="{A7DB9160-7B8B-4BBD-8845-D303C204A507}" destId="{8399E4B9-46DD-43CE-A1BF-5F82006F2680}" srcOrd="0" destOrd="0" presId="urn:microsoft.com/office/officeart/2005/8/layout/process5"/>
    <dgm:cxn modelId="{B918BACE-9103-4388-934E-8D67737892CE}" type="presParOf" srcId="{22D2DEAE-CF04-4B09-9F3C-38096FFC73E4}" destId="{40A47762-0F49-45AD-B203-8E6B5EAECD5C}" srcOrd="10" destOrd="0" presId="urn:microsoft.com/office/officeart/2005/8/layout/process5"/>
    <dgm:cxn modelId="{75E87606-D2A6-4EE0-9AA0-B46802AD8BBD}" type="presParOf" srcId="{22D2DEAE-CF04-4B09-9F3C-38096FFC73E4}" destId="{87BACF1E-B87C-4870-90A2-68AA2E263400}" srcOrd="11" destOrd="0" presId="urn:microsoft.com/office/officeart/2005/8/layout/process5"/>
    <dgm:cxn modelId="{BCC3D2F5-A4E6-4900-B5CD-7FA57DDD0BD9}" type="presParOf" srcId="{87BACF1E-B87C-4870-90A2-68AA2E263400}" destId="{25B97652-962E-4C02-AB63-952355D819A6}" srcOrd="0" destOrd="0" presId="urn:microsoft.com/office/officeart/2005/8/layout/process5"/>
    <dgm:cxn modelId="{38E15F97-5518-4ABB-9849-595DA1E36DFE}" type="presParOf" srcId="{22D2DEAE-CF04-4B09-9F3C-38096FFC73E4}" destId="{5BDDFB5E-D998-4A6D-BF5B-74A2C854A249}" srcOrd="12" destOrd="0" presId="urn:microsoft.com/office/officeart/2005/8/layout/process5"/>
    <dgm:cxn modelId="{F2178C0B-0077-42D8-ACC5-E527DDEFB645}" type="presParOf" srcId="{22D2DEAE-CF04-4B09-9F3C-38096FFC73E4}" destId="{504CD5DB-4CDA-4556-9D6F-78F5B8AFCBD5}" srcOrd="13" destOrd="0" presId="urn:microsoft.com/office/officeart/2005/8/layout/process5"/>
    <dgm:cxn modelId="{AC6CA91E-CA88-4D4D-8F3B-1F62B76615A3}" type="presParOf" srcId="{504CD5DB-4CDA-4556-9D6F-78F5B8AFCBD5}" destId="{464D0598-55A1-449E-B83C-27866835AE83}" srcOrd="0" destOrd="0" presId="urn:microsoft.com/office/officeart/2005/8/layout/process5"/>
    <dgm:cxn modelId="{F9143FEA-CDE3-4EC8-AF2B-4564CE711CA3}" type="presParOf" srcId="{22D2DEAE-CF04-4B09-9F3C-38096FFC73E4}" destId="{8D92A822-001F-4078-99EE-60672AFBAA3D}" srcOrd="14" destOrd="0" presId="urn:microsoft.com/office/officeart/2005/8/layout/process5"/>
    <dgm:cxn modelId="{4AFB5AA6-7761-4E80-8418-7C19872AD4C7}" type="presParOf" srcId="{22D2DEAE-CF04-4B09-9F3C-38096FFC73E4}" destId="{B7C4B99A-BBD2-4CF5-AB25-91A9A0C48069}" srcOrd="15" destOrd="0" presId="urn:microsoft.com/office/officeart/2005/8/layout/process5"/>
    <dgm:cxn modelId="{44EA5378-D0BE-40F9-A26C-A426392959B4}" type="presParOf" srcId="{B7C4B99A-BBD2-4CF5-AB25-91A9A0C48069}" destId="{7ED6DAF7-4E3F-40F5-B800-19814C6FFEB2}" srcOrd="0" destOrd="0" presId="urn:microsoft.com/office/officeart/2005/8/layout/process5"/>
    <dgm:cxn modelId="{6C8EDBF5-B843-41FE-A259-65B646D3C7D2}" type="presParOf" srcId="{22D2DEAE-CF04-4B09-9F3C-38096FFC73E4}" destId="{B68766E1-5CAD-4869-86F0-E64F11110238}" srcOrd="16" destOrd="0" presId="urn:microsoft.com/office/officeart/2005/8/layout/process5"/>
    <dgm:cxn modelId="{A9BB4ACA-C37B-4E16-B7B6-9F529B03847C}" type="presParOf" srcId="{22D2DEAE-CF04-4B09-9F3C-38096FFC73E4}" destId="{ED9BA058-610F-4891-B052-6317742A82EB}" srcOrd="17" destOrd="0" presId="urn:microsoft.com/office/officeart/2005/8/layout/process5"/>
    <dgm:cxn modelId="{8FD87F76-E2D7-47E5-9CB9-F436BC394A1D}" type="presParOf" srcId="{ED9BA058-610F-4891-B052-6317742A82EB}" destId="{EAA4F50D-B449-4C02-979A-8C100124CBC9}" srcOrd="0" destOrd="0" presId="urn:microsoft.com/office/officeart/2005/8/layout/process5"/>
    <dgm:cxn modelId="{F5394879-3C6E-47E2-A813-8DCEA59AEC7A}" type="presParOf" srcId="{22D2DEAE-CF04-4B09-9F3C-38096FFC73E4}" destId="{044FFDAC-6EC1-4D72-8170-FA1C5DE18515}"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3176C-822B-47FC-A98E-7524B87DAC69}">
      <dsp:nvSpPr>
        <dsp:cNvPr id="0" name=""/>
        <dsp:cNvSpPr/>
      </dsp:nvSpPr>
      <dsp:spPr>
        <a:xfrm>
          <a:off x="198453"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Import Libraries </a:t>
          </a:r>
        </a:p>
      </dsp:txBody>
      <dsp:txXfrm>
        <a:off x="225907" y="28530"/>
        <a:ext cx="1507340" cy="882441"/>
      </dsp:txXfrm>
    </dsp:sp>
    <dsp:sp modelId="{935C4A0A-C8DC-435B-9971-ED3F43C0AD92}">
      <dsp:nvSpPr>
        <dsp:cNvPr id="0" name=""/>
        <dsp:cNvSpPr/>
      </dsp:nvSpPr>
      <dsp:spPr>
        <a:xfrm>
          <a:off x="1898179"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898179" y="353519"/>
        <a:ext cx="231837" cy="232463"/>
      </dsp:txXfrm>
    </dsp:sp>
    <dsp:sp modelId="{4E3F2925-A928-43DB-9A22-2B6681F370AC}">
      <dsp:nvSpPr>
        <dsp:cNvPr id="0" name=""/>
        <dsp:cNvSpPr/>
      </dsp:nvSpPr>
      <dsp:spPr>
        <a:xfrm>
          <a:off x="2385601"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err="1"/>
            <a:t>DataFrame</a:t>
          </a:r>
          <a:r>
            <a:rPr lang="en-IN" sz="1400" kern="1200" dirty="0"/>
            <a:t> Loading</a:t>
          </a:r>
        </a:p>
      </dsp:txBody>
      <dsp:txXfrm>
        <a:off x="2413055" y="28530"/>
        <a:ext cx="1507340" cy="882441"/>
      </dsp:txXfrm>
    </dsp:sp>
    <dsp:sp modelId="{70D2A680-4B11-480D-B493-6D682268AFCF}">
      <dsp:nvSpPr>
        <dsp:cNvPr id="0" name=""/>
        <dsp:cNvSpPr/>
      </dsp:nvSpPr>
      <dsp:spPr>
        <a:xfrm>
          <a:off x="4085328"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4085328" y="353519"/>
        <a:ext cx="231837" cy="232463"/>
      </dsp:txXfrm>
    </dsp:sp>
    <dsp:sp modelId="{529ED9AD-71FD-49EC-92B5-72C1F7F02088}">
      <dsp:nvSpPr>
        <dsp:cNvPr id="0" name=""/>
        <dsp:cNvSpPr/>
      </dsp:nvSpPr>
      <dsp:spPr>
        <a:xfrm>
          <a:off x="4572749"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Drop Duplicate Entry</a:t>
          </a:r>
        </a:p>
      </dsp:txBody>
      <dsp:txXfrm>
        <a:off x="4600203" y="28530"/>
        <a:ext cx="1507340" cy="882441"/>
      </dsp:txXfrm>
    </dsp:sp>
    <dsp:sp modelId="{B87F70AE-7975-4FAD-AC3F-C64C000BADC7}">
      <dsp:nvSpPr>
        <dsp:cNvPr id="0" name=""/>
        <dsp:cNvSpPr/>
      </dsp:nvSpPr>
      <dsp:spPr>
        <a:xfrm>
          <a:off x="6272476"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6272476" y="353519"/>
        <a:ext cx="231837" cy="232463"/>
      </dsp:txXfrm>
    </dsp:sp>
    <dsp:sp modelId="{BCA87E53-C584-4654-9C67-B43637EDCA97}">
      <dsp:nvSpPr>
        <dsp:cNvPr id="0" name=""/>
        <dsp:cNvSpPr/>
      </dsp:nvSpPr>
      <dsp:spPr>
        <a:xfrm>
          <a:off x="6759897"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Remove Visual Impurities</a:t>
          </a:r>
        </a:p>
      </dsp:txBody>
      <dsp:txXfrm>
        <a:off x="6787351" y="28530"/>
        <a:ext cx="1507340" cy="882441"/>
      </dsp:txXfrm>
    </dsp:sp>
    <dsp:sp modelId="{0A0AC8B7-F3DD-40B1-8885-5B2D12E473D9}">
      <dsp:nvSpPr>
        <dsp:cNvPr id="0" name=""/>
        <dsp:cNvSpPr/>
      </dsp:nvSpPr>
      <dsp:spPr>
        <a:xfrm rot="5400000">
          <a:off x="7375423" y="1047783"/>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5400000">
        <a:off x="7424790" y="1075904"/>
        <a:ext cx="232463" cy="231837"/>
      </dsp:txXfrm>
    </dsp:sp>
    <dsp:sp modelId="{7AB2A36B-F08E-4C05-9F47-F22FEA84E1CA}">
      <dsp:nvSpPr>
        <dsp:cNvPr id="0" name=""/>
        <dsp:cNvSpPr/>
      </dsp:nvSpPr>
      <dsp:spPr>
        <a:xfrm>
          <a:off x="6759897"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Find Unique, Null Count and Data type</a:t>
          </a:r>
        </a:p>
      </dsp:txBody>
      <dsp:txXfrm>
        <a:off x="6787351" y="1590779"/>
        <a:ext cx="1507340" cy="882441"/>
      </dsp:txXfrm>
    </dsp:sp>
    <dsp:sp modelId="{A7DB9160-7B8B-4BBD-8845-D303C204A507}">
      <dsp:nvSpPr>
        <dsp:cNvPr id="0" name=""/>
        <dsp:cNvSpPr/>
      </dsp:nvSpPr>
      <dsp:spPr>
        <a:xfrm rot="10800000">
          <a:off x="6291223"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6390582" y="1915768"/>
        <a:ext cx="231837" cy="232463"/>
      </dsp:txXfrm>
    </dsp:sp>
    <dsp:sp modelId="{40A47762-0F49-45AD-B203-8E6B5EAECD5C}">
      <dsp:nvSpPr>
        <dsp:cNvPr id="0" name=""/>
        <dsp:cNvSpPr/>
      </dsp:nvSpPr>
      <dsp:spPr>
        <a:xfrm>
          <a:off x="4572749"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Data Filtering</a:t>
          </a:r>
        </a:p>
      </dsp:txBody>
      <dsp:txXfrm>
        <a:off x="4600203" y="1590779"/>
        <a:ext cx="1507340" cy="882441"/>
      </dsp:txXfrm>
    </dsp:sp>
    <dsp:sp modelId="{87BACF1E-B87C-4870-90A2-68AA2E263400}">
      <dsp:nvSpPr>
        <dsp:cNvPr id="0" name=""/>
        <dsp:cNvSpPr/>
      </dsp:nvSpPr>
      <dsp:spPr>
        <a:xfrm rot="10800000">
          <a:off x="4104075"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4203434" y="1915768"/>
        <a:ext cx="231837" cy="232463"/>
      </dsp:txXfrm>
    </dsp:sp>
    <dsp:sp modelId="{5BDDFB5E-D998-4A6D-BF5B-74A2C854A249}">
      <dsp:nvSpPr>
        <dsp:cNvPr id="0" name=""/>
        <dsp:cNvSpPr/>
      </dsp:nvSpPr>
      <dsp:spPr>
        <a:xfrm>
          <a:off x="2385601"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Segregate </a:t>
          </a:r>
        </a:p>
        <a:p>
          <a:pPr marL="0" lvl="0" indent="0" algn="ctr" defTabSz="622300">
            <a:lnSpc>
              <a:spcPct val="90000"/>
            </a:lnSpc>
            <a:spcBef>
              <a:spcPct val="0"/>
            </a:spcBef>
            <a:spcAft>
              <a:spcPct val="35000"/>
            </a:spcAft>
            <a:buNone/>
          </a:pPr>
          <a:r>
            <a:rPr lang="en-IN" sz="1400" kern="1200" dirty="0"/>
            <a:t>Numerical, Categorical</a:t>
          </a:r>
        </a:p>
      </dsp:txBody>
      <dsp:txXfrm>
        <a:off x="2413055" y="1590779"/>
        <a:ext cx="1507340" cy="882441"/>
      </dsp:txXfrm>
    </dsp:sp>
    <dsp:sp modelId="{504CD5DB-4CDA-4556-9D6F-78F5B8AFCBD5}">
      <dsp:nvSpPr>
        <dsp:cNvPr id="0" name=""/>
        <dsp:cNvSpPr/>
      </dsp:nvSpPr>
      <dsp:spPr>
        <a:xfrm rot="10800000">
          <a:off x="1916926"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2016285" y="1915768"/>
        <a:ext cx="231837" cy="232463"/>
      </dsp:txXfrm>
    </dsp:sp>
    <dsp:sp modelId="{8D92A822-001F-4078-99EE-60672AFBAA3D}">
      <dsp:nvSpPr>
        <dsp:cNvPr id="0" name=""/>
        <dsp:cNvSpPr/>
      </dsp:nvSpPr>
      <dsp:spPr>
        <a:xfrm>
          <a:off x="198453"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Data Visualization</a:t>
          </a:r>
        </a:p>
      </dsp:txBody>
      <dsp:txXfrm>
        <a:off x="225907" y="1590779"/>
        <a:ext cx="1507340" cy="882441"/>
      </dsp:txXfrm>
    </dsp:sp>
    <dsp:sp modelId="{B7C4B99A-BBD2-4CF5-AB25-91A9A0C48069}">
      <dsp:nvSpPr>
        <dsp:cNvPr id="0" name=""/>
        <dsp:cNvSpPr/>
      </dsp:nvSpPr>
      <dsp:spPr>
        <a:xfrm rot="5400000">
          <a:off x="813979" y="2610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5400000">
        <a:off x="863346" y="2638153"/>
        <a:ext cx="232463" cy="231837"/>
      </dsp:txXfrm>
    </dsp:sp>
    <dsp:sp modelId="{B68766E1-5CAD-4869-86F0-E64F11110238}">
      <dsp:nvSpPr>
        <dsp:cNvPr id="0" name=""/>
        <dsp:cNvSpPr/>
      </dsp:nvSpPr>
      <dsp:spPr>
        <a:xfrm>
          <a:off x="198453" y="3125574"/>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Marge </a:t>
          </a:r>
          <a:r>
            <a:rPr lang="en-IN" sz="1400" kern="1200" dirty="0" err="1"/>
            <a:t>DataFrames</a:t>
          </a:r>
          <a:r>
            <a:rPr lang="en-IN" sz="1400" kern="1200" dirty="0"/>
            <a:t> for More data visualization</a:t>
          </a:r>
        </a:p>
      </dsp:txBody>
      <dsp:txXfrm>
        <a:off x="225907" y="3153028"/>
        <a:ext cx="1507340" cy="882441"/>
      </dsp:txXfrm>
    </dsp:sp>
    <dsp:sp modelId="{ED9BA058-610F-4891-B052-6317742A82EB}">
      <dsp:nvSpPr>
        <dsp:cNvPr id="0" name=""/>
        <dsp:cNvSpPr/>
      </dsp:nvSpPr>
      <dsp:spPr>
        <a:xfrm>
          <a:off x="1898179" y="3400529"/>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898179" y="3478016"/>
        <a:ext cx="231837" cy="232463"/>
      </dsp:txXfrm>
    </dsp:sp>
    <dsp:sp modelId="{044FFDAC-6EC1-4D72-8170-FA1C5DE18515}">
      <dsp:nvSpPr>
        <dsp:cNvPr id="0" name=""/>
        <dsp:cNvSpPr/>
      </dsp:nvSpPr>
      <dsp:spPr>
        <a:xfrm>
          <a:off x="2385601" y="3125574"/>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Final Summary</a:t>
          </a:r>
        </a:p>
      </dsp:txBody>
      <dsp:txXfrm>
        <a:off x="2413055" y="3153028"/>
        <a:ext cx="1507340" cy="88244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6923217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80075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97584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pic>
        <p:nvPicPr>
          <p:cNvPr id="9" name="Google Shape;9;p1"/>
          <p:cNvPicPr preferRelativeResize="0"/>
          <p:nvPr/>
        </p:nvPicPr>
        <p:blipFill rotWithShape="1">
          <a:blip r:embed="rId12">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mailto:sarthak1611@gmail.com" TargetMode="External"/><Relationship Id="rId7" Type="http://schemas.openxmlformats.org/officeDocument/2006/relationships/hyperlink" Target="mailto:arshiwani3@gmail.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mailto:pranjalitele@gmail.com" TargetMode="External"/><Relationship Id="rId5" Type="http://schemas.openxmlformats.org/officeDocument/2006/relationships/hyperlink" Target="mailto:madhvimali1996@gmail.com" TargetMode="External"/><Relationship Id="rId4" Type="http://schemas.openxmlformats.org/officeDocument/2006/relationships/hyperlink" Target="mailto:nandasanajay@gmail.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87669" y="180727"/>
            <a:ext cx="8512500" cy="3240567"/>
          </a:xfrm>
          <a:prstGeom prst="rect">
            <a:avLst/>
          </a:prstGeom>
          <a:noFill/>
          <a:ln>
            <a:noFill/>
          </a:ln>
        </p:spPr>
        <p:txBody>
          <a:bodyPr spcFirstLastPara="1" wrap="square" lIns="91425" tIns="91425" rIns="91425" bIns="91425" anchor="b" anchorCtr="0">
            <a:noAutofit/>
          </a:bodyPr>
          <a:lstStyle/>
          <a:p>
            <a:pPr lvl="0"/>
            <a:r>
              <a:rPr lang="en-GB" sz="4200" b="1" dirty="0">
                <a:solidFill>
                  <a:srgbClr val="CC0000"/>
                </a:solidFill>
                <a:latin typeface="Montserrat"/>
                <a:ea typeface="Montserrat"/>
                <a:cs typeface="Montserrat"/>
                <a:sym typeface="Montserrat"/>
              </a:rPr>
              <a:t>Capstone Project-1</a:t>
            </a:r>
            <a:br>
              <a:rPr lang="en-GB" sz="4200" b="1" dirty="0">
                <a:solidFill>
                  <a:srgbClr val="CC0000"/>
                </a:solidFill>
                <a:latin typeface="Montserrat"/>
                <a:ea typeface="Montserrat"/>
                <a:cs typeface="Montserrat"/>
                <a:sym typeface="Montserrat"/>
              </a:rPr>
            </a:br>
            <a:r>
              <a:rPr lang="en-IN" sz="2000" dirty="0">
                <a:ln w="0"/>
                <a:solidFill>
                  <a:srgbClr val="7030A0"/>
                </a:solidFill>
                <a:effectLst>
                  <a:outerShdw blurRad="38100" dist="19050" dir="2700000" algn="tl" rotWithShape="0">
                    <a:schemeClr val="dk1">
                      <a:alpha val="40000"/>
                    </a:schemeClr>
                  </a:outerShdw>
                </a:effectLst>
              </a:rPr>
              <a:t>(Exploratory Data Analysis)</a:t>
            </a:r>
            <a:br>
              <a:rPr lang="en-GB" sz="4200" b="1" dirty="0">
                <a:solidFill>
                  <a:srgbClr val="CC0000"/>
                </a:solidFill>
                <a:latin typeface="Montserrat"/>
                <a:ea typeface="Montserrat"/>
                <a:cs typeface="Montserrat"/>
                <a:sym typeface="Montserrat"/>
              </a:rPr>
            </a:br>
            <a:endParaRPr sz="4200" b="1" dirty="0">
              <a:solidFill>
                <a:srgbClr val="CC0000"/>
              </a:solidFill>
              <a:latin typeface="Montserrat"/>
              <a:ea typeface="Montserrat"/>
              <a:cs typeface="Montserrat"/>
              <a:sym typeface="Montserrat"/>
            </a:endParaRPr>
          </a:p>
          <a:p>
            <a:pPr lvl="0"/>
            <a:r>
              <a:rPr lang="en-GB" sz="3600" b="1" dirty="0">
                <a:solidFill>
                  <a:schemeClr val="lt1"/>
                </a:solidFill>
                <a:latin typeface="Montserrat"/>
                <a:ea typeface="Montserrat"/>
                <a:cs typeface="Montserrat"/>
                <a:sym typeface="Montserrat"/>
              </a:rPr>
              <a:t>Play Store App Review Analysis</a:t>
            </a: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63" y="75374"/>
            <a:ext cx="8520600" cy="572700"/>
          </a:xfrm>
        </p:spPr>
        <p:txBody>
          <a:bodyPr/>
          <a:lstStyle/>
          <a:p>
            <a:r>
              <a:rPr lang="en-IN" dirty="0" err="1"/>
              <a:t>DataFrame</a:t>
            </a:r>
            <a:r>
              <a:rPr lang="en-IN" dirty="0"/>
              <a:t> Loading…….</a:t>
            </a:r>
          </a:p>
        </p:txBody>
      </p:sp>
      <p:pic>
        <p:nvPicPr>
          <p:cNvPr id="3" name="Picture 2"/>
          <p:cNvPicPr>
            <a:picLocks noChangeAspect="1"/>
          </p:cNvPicPr>
          <p:nvPr/>
        </p:nvPicPr>
        <p:blipFill>
          <a:blip r:embed="rId2"/>
          <a:stretch>
            <a:fillRect/>
          </a:stretch>
        </p:blipFill>
        <p:spPr>
          <a:xfrm>
            <a:off x="87963" y="964642"/>
            <a:ext cx="8734652" cy="3858062"/>
          </a:xfrm>
          <a:prstGeom prst="rect">
            <a:avLst/>
          </a:prstGeom>
        </p:spPr>
      </p:pic>
      <p:sp>
        <p:nvSpPr>
          <p:cNvPr id="4" name="Rounded Rectangular Callout 3"/>
          <p:cNvSpPr/>
          <p:nvPr/>
        </p:nvSpPr>
        <p:spPr>
          <a:xfrm>
            <a:off x="3024554" y="1577591"/>
            <a:ext cx="1979525" cy="673240"/>
          </a:xfrm>
          <a:prstGeom prst="wedgeRoundRectCallout">
            <a:avLst>
              <a:gd name="adj1" fmla="val -85300"/>
              <a:gd name="adj2" fmla="val 1623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1. Loading Google Drive For DATA</a:t>
            </a:r>
          </a:p>
        </p:txBody>
      </p:sp>
      <p:sp>
        <p:nvSpPr>
          <p:cNvPr id="5" name="Rounded Rectangular Callout 4"/>
          <p:cNvSpPr/>
          <p:nvPr/>
        </p:nvSpPr>
        <p:spPr>
          <a:xfrm>
            <a:off x="6372329" y="2250831"/>
            <a:ext cx="1979525" cy="673240"/>
          </a:xfrm>
          <a:prstGeom prst="wedgeRoundRectCallout">
            <a:avLst>
              <a:gd name="adj1" fmla="val -113726"/>
              <a:gd name="adj2" fmla="val 684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3. Data File Google Drive path</a:t>
            </a:r>
          </a:p>
        </p:txBody>
      </p:sp>
      <p:sp>
        <p:nvSpPr>
          <p:cNvPr id="6" name="Rounded Rectangular Callout 5"/>
          <p:cNvSpPr/>
          <p:nvPr/>
        </p:nvSpPr>
        <p:spPr>
          <a:xfrm>
            <a:off x="4141596" y="3578887"/>
            <a:ext cx="1979525" cy="673240"/>
          </a:xfrm>
          <a:prstGeom prst="wedgeRoundRectCallout">
            <a:avLst>
              <a:gd name="adj1" fmla="val -95960"/>
              <a:gd name="adj2" fmla="val 1324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4. Read </a:t>
            </a:r>
            <a:r>
              <a:rPr lang="en-IN" dirty="0" err="1">
                <a:ln w="0"/>
                <a:solidFill>
                  <a:schemeClr val="accent1"/>
                </a:solidFill>
                <a:effectLst>
                  <a:outerShdw blurRad="38100" dist="25400" dir="5400000" algn="ctr" rotWithShape="0">
                    <a:srgbClr val="6E747A">
                      <a:alpha val="43000"/>
                    </a:srgbClr>
                  </a:outerShdw>
                </a:effectLst>
              </a:rPr>
              <a:t>dataframe</a:t>
            </a:r>
            <a:r>
              <a:rPr lang="en-IN" dirty="0">
                <a:ln w="0"/>
                <a:solidFill>
                  <a:schemeClr val="accent1"/>
                </a:solidFill>
                <a:effectLst>
                  <a:outerShdw blurRad="38100" dist="25400" dir="5400000" algn="ctr" rotWithShape="0">
                    <a:srgbClr val="6E747A">
                      <a:alpha val="43000"/>
                    </a:srgbClr>
                  </a:outerShdw>
                </a:effectLst>
              </a:rPr>
              <a:t> using pandas </a:t>
            </a:r>
            <a:r>
              <a:rPr lang="en-IN" dirty="0" err="1">
                <a:ln w="0"/>
                <a:solidFill>
                  <a:schemeClr val="accent1"/>
                </a:solidFill>
                <a:effectLst>
                  <a:outerShdw blurRad="38100" dist="25400" dir="5400000" algn="ctr" rotWithShape="0">
                    <a:srgbClr val="6E747A">
                      <a:alpha val="43000"/>
                    </a:srgbClr>
                  </a:outerShdw>
                </a:effectLst>
              </a:rPr>
              <a:t>liberary</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7015424" y="3578887"/>
            <a:ext cx="1593139" cy="673240"/>
          </a:xfrm>
          <a:prstGeom prst="wedgeRoundRectCallout">
            <a:avLst>
              <a:gd name="adj1" fmla="val -93929"/>
              <a:gd name="adj2" fmla="val 833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5. 2</a:t>
            </a:r>
            <a:r>
              <a:rPr lang="en-IN" baseline="30000" dirty="0">
                <a:ln w="0"/>
                <a:solidFill>
                  <a:schemeClr val="accent1"/>
                </a:solidFill>
                <a:effectLst>
                  <a:outerShdw blurRad="38100" dist="25400" dir="5400000" algn="ctr" rotWithShape="0">
                    <a:srgbClr val="6E747A">
                      <a:alpha val="43000"/>
                    </a:srgbClr>
                  </a:outerShdw>
                </a:effectLst>
              </a:rPr>
              <a:t>nd</a:t>
            </a:r>
            <a:r>
              <a:rPr lang="en-IN" dirty="0">
                <a:ln w="0"/>
                <a:solidFill>
                  <a:schemeClr val="accent1"/>
                </a:solidFill>
                <a:effectLst>
                  <a:outerShdw blurRad="38100" dist="25400" dir="5400000" algn="ctr" rotWithShape="0">
                    <a:srgbClr val="6E747A">
                      <a:alpha val="43000"/>
                    </a:srgbClr>
                  </a:outerShdw>
                </a:effectLst>
              </a:rPr>
              <a:t> method for load </a:t>
            </a:r>
            <a:r>
              <a:rPr lang="en-IN" dirty="0" err="1">
                <a:ln w="0"/>
                <a:solidFill>
                  <a:schemeClr val="accent1"/>
                </a:solidFill>
                <a:effectLst>
                  <a:outerShdw blurRad="38100" dist="25400" dir="5400000" algn="ctr" rotWithShape="0">
                    <a:srgbClr val="6E747A">
                      <a:alpha val="43000"/>
                    </a:srgbClr>
                  </a:outerShdw>
                </a:effectLst>
              </a:rPr>
              <a:t>dataframe</a:t>
            </a:r>
            <a:endParaRPr lang="en-IN" dirty="0">
              <a:ln w="0"/>
              <a:solidFill>
                <a:schemeClr val="accent1"/>
              </a:solidFill>
              <a:effectLst>
                <a:outerShdw blurRad="38100" dist="25400" dir="5400000" algn="ctr" rotWithShape="0">
                  <a:srgbClr val="6E747A">
                    <a:alpha val="43000"/>
                  </a:srgbClr>
                </a:outerShdw>
              </a:effectLs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870" y="191357"/>
            <a:ext cx="2151068" cy="107976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282" y="538083"/>
            <a:ext cx="1848897" cy="536550"/>
          </a:xfrm>
          <a:prstGeom prst="rect">
            <a:avLst/>
          </a:prstGeom>
        </p:spPr>
      </p:pic>
      <p:sp>
        <p:nvSpPr>
          <p:cNvPr id="10" name="Rounded Rectangular Callout 9"/>
          <p:cNvSpPr/>
          <p:nvPr/>
        </p:nvSpPr>
        <p:spPr>
          <a:xfrm>
            <a:off x="3151834" y="2412460"/>
            <a:ext cx="1852246" cy="543384"/>
          </a:xfrm>
          <a:prstGeom prst="wedgeRoundRectCallout">
            <a:avLst>
              <a:gd name="adj1" fmla="val -85300"/>
              <a:gd name="adj2" fmla="val 1623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dirty="0">
                <a:ln w="0"/>
                <a:solidFill>
                  <a:schemeClr val="accent1"/>
                </a:solidFill>
                <a:effectLst>
                  <a:outerShdw blurRad="38100" dist="25400" dir="5400000" algn="ctr" rotWithShape="0">
                    <a:srgbClr val="6E747A">
                      <a:alpha val="43000"/>
                    </a:srgbClr>
                  </a:outerShdw>
                </a:effectLst>
              </a:rPr>
              <a:t>2. Interactive display of tabular data</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80031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07420" y="94829"/>
            <a:ext cx="8520600" cy="572700"/>
          </a:xfrm>
        </p:spPr>
        <p:txBody>
          <a:bodyPr/>
          <a:lstStyle/>
          <a:p>
            <a:r>
              <a:rPr lang="en-IN" dirty="0" err="1"/>
              <a:t>DataFrame</a:t>
            </a:r>
            <a:r>
              <a:rPr lang="en-IN" dirty="0"/>
              <a:t> Loading…….</a:t>
            </a:r>
          </a:p>
        </p:txBody>
      </p:sp>
      <p:pic>
        <p:nvPicPr>
          <p:cNvPr id="4" name="Picture 3"/>
          <p:cNvPicPr>
            <a:picLocks noChangeAspect="1"/>
          </p:cNvPicPr>
          <p:nvPr/>
        </p:nvPicPr>
        <p:blipFill>
          <a:blip r:embed="rId2"/>
          <a:stretch>
            <a:fillRect/>
          </a:stretch>
        </p:blipFill>
        <p:spPr>
          <a:xfrm>
            <a:off x="146746" y="667529"/>
            <a:ext cx="7294914" cy="2777137"/>
          </a:xfrm>
          <a:prstGeom prst="rect">
            <a:avLst/>
          </a:prstGeom>
        </p:spPr>
      </p:pic>
      <p:pic>
        <p:nvPicPr>
          <p:cNvPr id="5" name="Picture 4"/>
          <p:cNvPicPr>
            <a:picLocks noChangeAspect="1"/>
          </p:cNvPicPr>
          <p:nvPr/>
        </p:nvPicPr>
        <p:blipFill>
          <a:blip r:embed="rId3"/>
          <a:stretch>
            <a:fillRect/>
          </a:stretch>
        </p:blipFill>
        <p:spPr>
          <a:xfrm>
            <a:off x="146746" y="3421347"/>
            <a:ext cx="7294914" cy="1638671"/>
          </a:xfrm>
          <a:prstGeom prst="rect">
            <a:avLst/>
          </a:prstGeom>
        </p:spPr>
      </p:pic>
      <p:sp>
        <p:nvSpPr>
          <p:cNvPr id="6" name="Rounded Rectangular Callout 5"/>
          <p:cNvSpPr/>
          <p:nvPr/>
        </p:nvSpPr>
        <p:spPr>
          <a:xfrm>
            <a:off x="4610290" y="381179"/>
            <a:ext cx="3073940" cy="673240"/>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a:t>
            </a:r>
            <a:r>
              <a:rPr lang="en-GB" dirty="0">
                <a:ln w="0"/>
                <a:solidFill>
                  <a:schemeClr val="accent1"/>
                </a:solidFill>
                <a:effectLst>
                  <a:outerShdw blurRad="38100" dist="25400" dir="5400000" algn="ctr" rotWithShape="0">
                    <a:srgbClr val="6E747A">
                      <a:alpha val="43000"/>
                    </a:srgbClr>
                  </a:outerShdw>
                </a:effectLst>
              </a:rPr>
              <a:t> The head () method returns a specified number of rows, string from the top</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4367719" y="3229582"/>
            <a:ext cx="4659549" cy="661482"/>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a:t>
            </a:r>
            <a:r>
              <a:rPr lang="en-GB" dirty="0">
                <a:ln w="0"/>
                <a:solidFill>
                  <a:schemeClr val="accent1"/>
                </a:solidFill>
                <a:effectLst>
                  <a:outerShdw blurRad="38100" dist="25400" dir="5400000" algn="ctr" rotWithShape="0">
                    <a:srgbClr val="6E747A">
                      <a:alpha val="43000"/>
                    </a:srgbClr>
                  </a:outerShdw>
                </a:effectLst>
              </a:rPr>
              <a:t> The tail () method returns a specified number of rows, string from the bottom. Default o/p 5 bottom rows</a:t>
            </a:r>
            <a:endParaRPr lang="en-IN" dirty="0">
              <a:ln w="0"/>
              <a:solidFill>
                <a:schemeClr val="accent1"/>
              </a:solidFill>
              <a:effectLst>
                <a:outerShdw blurRad="38100" dist="25400" dir="5400000" algn="ctr" rotWithShape="0">
                  <a:srgbClr val="6E747A">
                    <a:alpha val="43000"/>
                  </a:srgbClr>
                </a:outerShdw>
              </a:effectLst>
            </a:endParaRPr>
          </a:p>
        </p:txBody>
      </p:sp>
      <p:sp>
        <p:nvSpPr>
          <p:cNvPr id="8" name="Rounded Rectangular Callout 7"/>
          <p:cNvSpPr/>
          <p:nvPr/>
        </p:nvSpPr>
        <p:spPr>
          <a:xfrm>
            <a:off x="3044136" y="4640093"/>
            <a:ext cx="3804135" cy="431287"/>
          </a:xfrm>
          <a:prstGeom prst="wedgeRoundRectCallout">
            <a:avLst>
              <a:gd name="adj1" fmla="val -77507"/>
              <a:gd name="adj2" fmla="val 2923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Unloading </a:t>
            </a:r>
            <a:r>
              <a:rPr lang="en-GB" dirty="0">
                <a:ln w="0"/>
                <a:solidFill>
                  <a:schemeClr val="accent1"/>
                </a:solidFill>
                <a:effectLst>
                  <a:outerShdw blurRad="38100" dist="25400" dir="5400000" algn="ctr" rotWithShape="0">
                    <a:srgbClr val="6E747A">
                      <a:alpha val="43000"/>
                    </a:srgbClr>
                  </a:outerShdw>
                </a:effectLst>
              </a:rPr>
              <a:t>advance futures display of tabular data</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22872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92" y="85101"/>
            <a:ext cx="8520600" cy="572700"/>
          </a:xfrm>
        </p:spPr>
        <p:txBody>
          <a:bodyPr/>
          <a:lstStyle/>
          <a:p>
            <a:pPr lvl="0"/>
            <a:r>
              <a:rPr lang="en-IN" dirty="0"/>
              <a:t>Drop Duplicate Entry</a:t>
            </a:r>
            <a:br>
              <a:rPr lang="en-IN" dirty="0"/>
            </a:br>
            <a:endParaRPr lang="en-IN" dirty="0"/>
          </a:p>
        </p:txBody>
      </p:sp>
      <p:sp>
        <p:nvSpPr>
          <p:cNvPr id="3" name="TextBox 2"/>
          <p:cNvSpPr txBox="1"/>
          <p:nvPr/>
        </p:nvSpPr>
        <p:spPr>
          <a:xfrm>
            <a:off x="97692" y="768486"/>
            <a:ext cx="7375737" cy="954107"/>
          </a:xfrm>
          <a:prstGeom prst="rect">
            <a:avLst/>
          </a:prstGeom>
          <a:noFill/>
        </p:spPr>
        <p:txBody>
          <a:bodyPr wrap="none" rtlCol="0">
            <a:spAutoFit/>
          </a:bodyPr>
          <a:lstStyle/>
          <a:p>
            <a:pPr marL="285750" indent="-285750">
              <a:buFont typeface="Arial" panose="020B0604020202020204" pitchFamily="34" charset="0"/>
              <a:buChar char="•"/>
            </a:pPr>
            <a:r>
              <a:rPr lang="en-IN" dirty="0"/>
              <a:t>Duplicate Enter data is repeated data in </a:t>
            </a:r>
            <a:r>
              <a:rPr lang="en-IN" dirty="0" err="1"/>
              <a:t>dataframe</a:t>
            </a:r>
            <a:r>
              <a:rPr lang="en-IN" dirty="0"/>
              <a:t>, </a:t>
            </a:r>
          </a:p>
          <a:p>
            <a:pPr marL="285750" indent="-285750">
              <a:buFont typeface="Arial" panose="020B0604020202020204" pitchFamily="34" charset="0"/>
              <a:buChar char="•"/>
            </a:pPr>
            <a:r>
              <a:rPr lang="en-IN" dirty="0"/>
              <a:t>Either multiple columns have same data or multiple rows have same data.</a:t>
            </a:r>
          </a:p>
          <a:p>
            <a:pPr marL="285750" indent="-285750">
              <a:buFont typeface="Arial" panose="020B0604020202020204" pitchFamily="34" charset="0"/>
              <a:buChar char="•"/>
            </a:pPr>
            <a:r>
              <a:rPr lang="en-IN" dirty="0"/>
              <a:t>Repeated Entry add sums of number in final data and it miscalculates the true outcome.</a:t>
            </a:r>
          </a:p>
          <a:p>
            <a:pPr marL="285750" indent="-285750">
              <a:buFont typeface="Arial" panose="020B0604020202020204" pitchFamily="34" charset="0"/>
              <a:buChar char="•"/>
            </a:pPr>
            <a:r>
              <a:rPr lang="en-IN" b="1" dirty="0" err="1"/>
              <a:t>df.duplicated</a:t>
            </a:r>
            <a:r>
              <a:rPr lang="en-IN" b="1" dirty="0"/>
              <a:t>() </a:t>
            </a:r>
            <a:r>
              <a:rPr lang="en-IN" dirty="0"/>
              <a:t>method is used to identify duplicates from </a:t>
            </a:r>
            <a:r>
              <a:rPr lang="en-IN" dirty="0" err="1"/>
              <a:t>dataframe</a:t>
            </a:r>
            <a:endParaRPr lang="en-IN" dirty="0"/>
          </a:p>
        </p:txBody>
      </p:sp>
      <p:pic>
        <p:nvPicPr>
          <p:cNvPr id="4" name="Picture 3"/>
          <p:cNvPicPr>
            <a:picLocks noChangeAspect="1"/>
          </p:cNvPicPr>
          <p:nvPr/>
        </p:nvPicPr>
        <p:blipFill>
          <a:blip r:embed="rId2"/>
          <a:stretch>
            <a:fillRect/>
          </a:stretch>
        </p:blipFill>
        <p:spPr>
          <a:xfrm>
            <a:off x="97692" y="1730886"/>
            <a:ext cx="8988357" cy="2857899"/>
          </a:xfrm>
          <a:prstGeom prst="rect">
            <a:avLst/>
          </a:prstGeom>
          <a:ln w="3175" cap="sq" cmpd="thickThin">
            <a:solidFill>
              <a:srgbClr val="000000"/>
            </a:solidFill>
            <a:prstDash val="sysDot"/>
            <a:miter lim="800000"/>
          </a:ln>
          <a:effectLst>
            <a:innerShdw blurRad="76200">
              <a:srgbClr val="000000"/>
            </a:innerShdw>
          </a:effectLst>
        </p:spPr>
      </p:pic>
      <p:sp>
        <p:nvSpPr>
          <p:cNvPr id="5" name="Rounded Rectangular Callout 4"/>
          <p:cNvSpPr/>
          <p:nvPr/>
        </p:nvSpPr>
        <p:spPr>
          <a:xfrm>
            <a:off x="4892392" y="2480521"/>
            <a:ext cx="3055106" cy="446954"/>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a:t>
            </a:r>
            <a:r>
              <a:rPr lang="en-GB" dirty="0">
                <a:ln w="0"/>
                <a:solidFill>
                  <a:schemeClr val="accent1"/>
                </a:solidFill>
                <a:effectLst>
                  <a:outerShdw blurRad="38100" dist="25400" dir="5400000" algn="ctr" rotWithShape="0">
                    <a:srgbClr val="6E747A">
                      <a:alpha val="43000"/>
                    </a:srgbClr>
                  </a:outerShdw>
                </a:effectLst>
              </a:rPr>
              <a:t> shape of data (</a:t>
            </a:r>
            <a:r>
              <a:rPr lang="en-GB" dirty="0" err="1">
                <a:ln w="0"/>
                <a:solidFill>
                  <a:schemeClr val="accent1"/>
                </a:solidFill>
                <a:effectLst>
                  <a:outerShdw blurRad="38100" dist="25400" dir="5400000" algn="ctr" rotWithShape="0">
                    <a:srgbClr val="6E747A">
                      <a:alpha val="43000"/>
                    </a:srgbClr>
                  </a:outerShdw>
                </a:effectLst>
              </a:rPr>
              <a:t>Rows,Columns</a:t>
            </a:r>
            <a:r>
              <a:rPr lang="en-GB" dirty="0">
                <a:ln w="0"/>
                <a:solidFill>
                  <a:schemeClr val="accent1"/>
                </a:solidFill>
                <a:effectLst>
                  <a:outerShdw blurRad="38100" dist="25400" dir="5400000" algn="ctr" rotWithShape="0">
                    <a:srgbClr val="6E747A">
                      <a:alpha val="43000"/>
                    </a:srgbClr>
                  </a:outerShdw>
                </a:effectLst>
              </a:rPr>
              <a:t>)</a:t>
            </a:r>
            <a:endParaRPr lang="en-IN" dirty="0">
              <a:ln w="0"/>
              <a:solidFill>
                <a:schemeClr val="accent1"/>
              </a:solidFill>
              <a:effectLst>
                <a:outerShdw blurRad="38100" dist="25400" dir="5400000" algn="ctr" rotWithShape="0">
                  <a:srgbClr val="6E747A">
                    <a:alpha val="43000"/>
                  </a:srgbClr>
                </a:outerShdw>
              </a:effectLst>
            </a:endParaRPr>
          </a:p>
        </p:txBody>
      </p:sp>
      <p:sp>
        <p:nvSpPr>
          <p:cNvPr id="6" name="Rounded Rectangular Callout 5"/>
          <p:cNvSpPr/>
          <p:nvPr/>
        </p:nvSpPr>
        <p:spPr>
          <a:xfrm>
            <a:off x="5048035" y="3677110"/>
            <a:ext cx="2484417" cy="436334"/>
          </a:xfrm>
          <a:prstGeom prst="wedgeRoundRectCallout">
            <a:avLst>
              <a:gd name="adj1" fmla="val -101975"/>
              <a:gd name="adj2" fmla="val -754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a:t>
            </a:r>
            <a:r>
              <a:rPr lang="en-GB" dirty="0">
                <a:ln w="0"/>
                <a:solidFill>
                  <a:schemeClr val="accent1"/>
                </a:solidFill>
                <a:effectLst>
                  <a:outerShdw blurRad="38100" dist="25400" dir="5400000" algn="ctr" rotWithShape="0">
                    <a:srgbClr val="6E747A">
                      <a:alpha val="43000"/>
                    </a:srgbClr>
                  </a:outerShdw>
                </a:effectLst>
              </a:rPr>
              <a:t> Identify duplicate entries</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2152435" y="4568963"/>
            <a:ext cx="3012952" cy="469965"/>
          </a:xfrm>
          <a:prstGeom prst="wedgeRoundRectCallout">
            <a:avLst>
              <a:gd name="adj1" fmla="val 40749"/>
              <a:gd name="adj2" fmla="val -6472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a:t>
            </a:r>
            <a:r>
              <a:rPr lang="en-GB" dirty="0">
                <a:ln w="0"/>
                <a:solidFill>
                  <a:schemeClr val="accent1"/>
                </a:solidFill>
                <a:effectLst>
                  <a:outerShdw blurRad="38100" dist="25400" dir="5400000" algn="ctr" rotWithShape="0">
                    <a:srgbClr val="6E747A">
                      <a:alpha val="43000"/>
                    </a:srgbClr>
                  </a:outerShdw>
                </a:effectLst>
              </a:rPr>
              <a:t> keep the last instance of a duplicate row in </a:t>
            </a:r>
            <a:r>
              <a:rPr lang="en-GB" dirty="0" err="1">
                <a:ln w="0"/>
                <a:solidFill>
                  <a:schemeClr val="accent1"/>
                </a:solidFill>
                <a:effectLst>
                  <a:outerShdw blurRad="38100" dist="25400" dir="5400000" algn="ctr" rotWithShape="0">
                    <a:srgbClr val="6E747A">
                      <a:alpha val="43000"/>
                    </a:srgbClr>
                  </a:outerShdw>
                </a:effectLst>
              </a:rPr>
              <a:t>dataframe</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9252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8509" y="143467"/>
            <a:ext cx="8520600" cy="572700"/>
          </a:xfrm>
        </p:spPr>
        <p:txBody>
          <a:bodyPr/>
          <a:lstStyle/>
          <a:p>
            <a:pPr lvl="0"/>
            <a:r>
              <a:rPr lang="en-IN" dirty="0"/>
              <a:t>Drop Duplicate Entry</a:t>
            </a:r>
            <a:br>
              <a:rPr lang="en-IN" dirty="0"/>
            </a:br>
            <a:endParaRPr lang="en-IN" dirty="0"/>
          </a:p>
        </p:txBody>
      </p:sp>
      <p:pic>
        <p:nvPicPr>
          <p:cNvPr id="4" name="Picture 3"/>
          <p:cNvPicPr>
            <a:picLocks noChangeAspect="1"/>
          </p:cNvPicPr>
          <p:nvPr/>
        </p:nvPicPr>
        <p:blipFill>
          <a:blip r:embed="rId2"/>
          <a:stretch>
            <a:fillRect/>
          </a:stretch>
        </p:blipFill>
        <p:spPr>
          <a:xfrm>
            <a:off x="241160" y="819585"/>
            <a:ext cx="7854769" cy="2796590"/>
          </a:xfrm>
          <a:prstGeom prst="rect">
            <a:avLst/>
          </a:prstGeom>
          <a:ln w="3175" cap="sq" cmpd="thickThin">
            <a:solidFill>
              <a:srgbClr val="000000"/>
            </a:solidFill>
            <a:prstDash val="sysDot"/>
            <a:miter lim="800000"/>
          </a:ln>
          <a:effectLst>
            <a:innerShdw blurRad="76200">
              <a:srgbClr val="000000"/>
            </a:innerShdw>
          </a:effectLst>
        </p:spPr>
      </p:pic>
      <p:pic>
        <p:nvPicPr>
          <p:cNvPr id="5" name="Picture 4"/>
          <p:cNvPicPr>
            <a:picLocks noChangeAspect="1"/>
          </p:cNvPicPr>
          <p:nvPr/>
        </p:nvPicPr>
        <p:blipFill>
          <a:blip r:embed="rId3"/>
          <a:stretch>
            <a:fillRect/>
          </a:stretch>
        </p:blipFill>
        <p:spPr>
          <a:xfrm>
            <a:off x="241160" y="3714006"/>
            <a:ext cx="7854769" cy="1310292"/>
          </a:xfrm>
          <a:prstGeom prst="rect">
            <a:avLst/>
          </a:prstGeom>
          <a:ln w="3175" cap="sq" cmpd="thickThin">
            <a:solidFill>
              <a:srgbClr val="000000"/>
            </a:solidFill>
            <a:prstDash val="sysDot"/>
            <a:miter lim="800000"/>
          </a:ln>
          <a:effectLst>
            <a:innerShdw blurRad="76200">
              <a:srgbClr val="000000"/>
            </a:innerShdw>
          </a:effectLst>
        </p:spPr>
      </p:pic>
      <p:sp>
        <p:nvSpPr>
          <p:cNvPr id="6" name="Rounded Rectangular Callout 5"/>
          <p:cNvSpPr/>
          <p:nvPr/>
        </p:nvSpPr>
        <p:spPr>
          <a:xfrm>
            <a:off x="2985770" y="702299"/>
            <a:ext cx="3055106" cy="446954"/>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Print Duplicate Entry Data of </a:t>
            </a:r>
            <a:r>
              <a:rPr lang="en-IN" dirty="0" err="1">
                <a:ln w="0"/>
                <a:solidFill>
                  <a:schemeClr val="accent1"/>
                </a:solidFill>
                <a:effectLst>
                  <a:outerShdw blurRad="38100" dist="25400" dir="5400000" algn="ctr" rotWithShape="0">
                    <a:srgbClr val="6E747A">
                      <a:alpha val="43000"/>
                    </a:srgbClr>
                  </a:outerShdw>
                </a:effectLst>
              </a:rPr>
              <a:t>playstore_df</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5040823" y="2811848"/>
            <a:ext cx="3055106" cy="902158"/>
          </a:xfrm>
          <a:prstGeom prst="wedgeRoundRectCallout">
            <a:avLst>
              <a:gd name="adj1" fmla="val -166179"/>
              <a:gd name="adj2" fmla="val 2235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Remove Duplicate Entry Data from </a:t>
            </a:r>
            <a:r>
              <a:rPr lang="en-IN" dirty="0" err="1">
                <a:ln w="0"/>
                <a:solidFill>
                  <a:schemeClr val="accent1"/>
                </a:solidFill>
                <a:effectLst>
                  <a:outerShdw blurRad="38100" dist="25400" dir="5400000" algn="ctr" rotWithShape="0">
                    <a:srgbClr val="6E747A">
                      <a:alpha val="43000"/>
                    </a:srgbClr>
                  </a:outerShdw>
                </a:effectLst>
              </a:rPr>
              <a:t>playstore_df</a:t>
            </a:r>
            <a:r>
              <a:rPr lang="en-IN" dirty="0">
                <a:ln w="0"/>
                <a:solidFill>
                  <a:schemeClr val="accent1"/>
                </a:solidFill>
                <a:effectLst>
                  <a:outerShdw blurRad="38100" dist="25400" dir="5400000" algn="ctr" rotWithShape="0">
                    <a:srgbClr val="6E747A">
                      <a:alpha val="43000"/>
                    </a:srgbClr>
                  </a:outerShdw>
                </a:effectLst>
              </a:rPr>
              <a:t>, print shape of data after removing duplicate entry</a:t>
            </a:r>
          </a:p>
        </p:txBody>
      </p:sp>
      <p:sp>
        <p:nvSpPr>
          <p:cNvPr id="8" name="Rounded Rectangular Callout 7"/>
          <p:cNvSpPr/>
          <p:nvPr/>
        </p:nvSpPr>
        <p:spPr>
          <a:xfrm>
            <a:off x="4046706" y="4369151"/>
            <a:ext cx="4049223" cy="655147"/>
          </a:xfrm>
          <a:prstGeom prst="wedgeRoundRectCallout">
            <a:avLst>
              <a:gd name="adj1" fmla="val -116859"/>
              <a:gd name="adj2" fmla="val -18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Remove Duplicate Entry Data from </a:t>
            </a:r>
            <a:r>
              <a:rPr lang="en-IN" dirty="0" err="1">
                <a:ln w="0"/>
                <a:solidFill>
                  <a:schemeClr val="accent1"/>
                </a:solidFill>
                <a:effectLst>
                  <a:outerShdw blurRad="38100" dist="25400" dir="5400000" algn="ctr" rotWithShape="0">
                    <a:srgbClr val="6E747A">
                      <a:alpha val="43000"/>
                    </a:srgbClr>
                  </a:outerShdw>
                </a:effectLst>
              </a:rPr>
              <a:t>user_reviews_df</a:t>
            </a:r>
            <a:r>
              <a:rPr lang="en-IN" dirty="0">
                <a:ln w="0"/>
                <a:solidFill>
                  <a:schemeClr val="accent1"/>
                </a:solidFill>
                <a:effectLst>
                  <a:outerShdw blurRad="38100" dist="25400" dir="5400000" algn="ctr" rotWithShape="0">
                    <a:srgbClr val="6E747A">
                      <a:alpha val="43000"/>
                    </a:srgbClr>
                  </a:outerShdw>
                </a:effectLst>
              </a:rPr>
              <a:t>, print shape of data after removing duplicate entry</a:t>
            </a:r>
          </a:p>
        </p:txBody>
      </p:sp>
    </p:spTree>
    <p:extLst>
      <p:ext uri="{BB962C8B-B14F-4D97-AF65-F5344CB8AC3E}">
        <p14:creationId xmlns:p14="http://schemas.microsoft.com/office/powerpoint/2010/main" val="67950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19" y="75374"/>
            <a:ext cx="8520600" cy="572700"/>
          </a:xfrm>
        </p:spPr>
        <p:txBody>
          <a:bodyPr/>
          <a:lstStyle/>
          <a:p>
            <a:pPr lvl="0"/>
            <a:r>
              <a:rPr lang="en-IN" dirty="0"/>
              <a:t>Remove Visual Impurities</a:t>
            </a:r>
            <a:br>
              <a:rPr lang="en-IN" dirty="0"/>
            </a:br>
            <a:endParaRPr lang="en-IN" dirty="0"/>
          </a:p>
        </p:txBody>
      </p:sp>
      <p:sp>
        <p:nvSpPr>
          <p:cNvPr id="3" name="TextBox 2"/>
          <p:cNvSpPr txBox="1"/>
          <p:nvPr/>
        </p:nvSpPr>
        <p:spPr>
          <a:xfrm>
            <a:off x="120402" y="931747"/>
            <a:ext cx="8494633" cy="738664"/>
          </a:xfrm>
          <a:prstGeom prst="rect">
            <a:avLst/>
          </a:prstGeom>
          <a:noFill/>
        </p:spPr>
        <p:txBody>
          <a:bodyPr wrap="none" rtlCol="0">
            <a:spAutoFit/>
          </a:bodyPr>
          <a:lstStyle/>
          <a:p>
            <a:r>
              <a:rPr lang="en-IN" dirty="0">
                <a:latin typeface="+mj-lt"/>
              </a:rPr>
              <a:t>Visual Impurities is like eye sight impurities in </a:t>
            </a:r>
            <a:r>
              <a:rPr lang="en-IN" dirty="0" err="1">
                <a:latin typeface="+mj-lt"/>
              </a:rPr>
              <a:t>dataframe</a:t>
            </a:r>
            <a:r>
              <a:rPr lang="en-IN" dirty="0">
                <a:latin typeface="+mj-lt"/>
              </a:rPr>
              <a:t>, without additional deep finding visible impurities</a:t>
            </a:r>
          </a:p>
          <a:p>
            <a:pPr marL="285750" indent="-285750">
              <a:buFont typeface="Arial" panose="020B0604020202020204" pitchFamily="34" charset="0"/>
              <a:buChar char="•"/>
            </a:pPr>
            <a:endParaRPr lang="en-IN" dirty="0">
              <a:latin typeface="+mj-lt"/>
            </a:endParaRPr>
          </a:p>
          <a:p>
            <a:pPr marL="285750" indent="-285750">
              <a:buFont typeface="Arial" panose="020B0604020202020204" pitchFamily="34" charset="0"/>
              <a:buChar char="•"/>
            </a:pPr>
            <a:r>
              <a:rPr lang="en-IN" dirty="0">
                <a:latin typeface="+mj-lt"/>
              </a:rPr>
              <a:t>Like: Price Column have “$” sign and Installation column have “+” sign</a:t>
            </a:r>
          </a:p>
        </p:txBody>
      </p:sp>
      <p:pic>
        <p:nvPicPr>
          <p:cNvPr id="4" name="Picture 3"/>
          <p:cNvPicPr>
            <a:picLocks noChangeAspect="1"/>
          </p:cNvPicPr>
          <p:nvPr/>
        </p:nvPicPr>
        <p:blipFill>
          <a:blip r:embed="rId2"/>
          <a:stretch>
            <a:fillRect/>
          </a:stretch>
        </p:blipFill>
        <p:spPr>
          <a:xfrm>
            <a:off x="278812" y="1954084"/>
            <a:ext cx="8349207" cy="1421414"/>
          </a:xfrm>
          <a:prstGeom prst="rect">
            <a:avLst/>
          </a:prstGeom>
        </p:spPr>
      </p:pic>
      <p:sp>
        <p:nvSpPr>
          <p:cNvPr id="5" name="Rounded Rectangular Callout 4"/>
          <p:cNvSpPr/>
          <p:nvPr/>
        </p:nvSpPr>
        <p:spPr>
          <a:xfrm>
            <a:off x="4561651" y="1987760"/>
            <a:ext cx="3055106" cy="583990"/>
          </a:xfrm>
          <a:prstGeom prst="wedgeRoundRectCallout">
            <a:avLst>
              <a:gd name="adj1" fmla="val -86260"/>
              <a:gd name="adj2" fmla="val 3218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Check </a:t>
            </a:r>
            <a:r>
              <a:rPr lang="en-IN" dirty="0" err="1">
                <a:ln w="0"/>
                <a:solidFill>
                  <a:schemeClr val="accent1"/>
                </a:solidFill>
                <a:effectLst>
                  <a:outerShdw blurRad="38100" dist="25400" dir="5400000" algn="ctr" rotWithShape="0">
                    <a:srgbClr val="6E747A">
                      <a:alpha val="43000"/>
                    </a:srgbClr>
                  </a:outerShdw>
                </a:effectLst>
              </a:rPr>
              <a:t>dataframe</a:t>
            </a:r>
            <a:r>
              <a:rPr lang="en-IN" dirty="0">
                <a:ln w="0"/>
                <a:solidFill>
                  <a:schemeClr val="accent1"/>
                </a:solidFill>
                <a:effectLst>
                  <a:outerShdw blurRad="38100" dist="25400" dir="5400000" algn="ctr" rotWithShape="0">
                    <a:srgbClr val="6E747A">
                      <a:alpha val="43000"/>
                    </a:srgbClr>
                  </a:outerShdw>
                </a:effectLst>
              </a:rPr>
              <a:t> and replace + and $ with blank so it works like delete.</a:t>
            </a:r>
          </a:p>
        </p:txBody>
      </p:sp>
      <p:sp>
        <p:nvSpPr>
          <p:cNvPr id="6" name="Rounded Rectangular Callout 5"/>
          <p:cNvSpPr/>
          <p:nvPr/>
        </p:nvSpPr>
        <p:spPr>
          <a:xfrm>
            <a:off x="4869694" y="3930049"/>
            <a:ext cx="1550561" cy="446954"/>
          </a:xfrm>
          <a:prstGeom prst="wedgeRoundRectCallout">
            <a:avLst>
              <a:gd name="adj1" fmla="val -52827"/>
              <a:gd name="adj2" fmla="val -20287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Data after filter +</a:t>
            </a:r>
          </a:p>
        </p:txBody>
      </p:sp>
    </p:spTree>
    <p:extLst>
      <p:ext uri="{BB962C8B-B14F-4D97-AF65-F5344CB8AC3E}">
        <p14:creationId xmlns:p14="http://schemas.microsoft.com/office/powerpoint/2010/main" val="3482859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91" y="0"/>
            <a:ext cx="8520600" cy="671210"/>
          </a:xfrm>
        </p:spPr>
        <p:txBody>
          <a:bodyPr/>
          <a:lstStyle/>
          <a:p>
            <a:pPr lvl="0"/>
            <a:r>
              <a:rPr lang="en-IN" dirty="0"/>
              <a:t>Find Unique, Null Count and Data type</a:t>
            </a:r>
          </a:p>
        </p:txBody>
      </p:sp>
      <p:sp>
        <p:nvSpPr>
          <p:cNvPr id="3" name="TextBox 2"/>
          <p:cNvSpPr txBox="1"/>
          <p:nvPr/>
        </p:nvSpPr>
        <p:spPr>
          <a:xfrm>
            <a:off x="97691" y="671210"/>
            <a:ext cx="8212505" cy="1384995"/>
          </a:xfrm>
          <a:prstGeom prst="rect">
            <a:avLst/>
          </a:prstGeom>
          <a:noFill/>
        </p:spPr>
        <p:txBody>
          <a:bodyPr wrap="none" rtlCol="0">
            <a:spAutoFit/>
          </a:bodyPr>
          <a:lstStyle/>
          <a:p>
            <a:r>
              <a:rPr lang="en-IN" dirty="0">
                <a:latin typeface="+mj-lt"/>
              </a:rPr>
              <a:t>For more cleaning of data we identified Unique data – Null Counts and Data type of each column</a:t>
            </a:r>
          </a:p>
          <a:p>
            <a:endParaRPr lang="en-IN" dirty="0">
              <a:latin typeface="+mj-lt"/>
            </a:endParaRPr>
          </a:p>
          <a:p>
            <a:r>
              <a:rPr lang="en-IN" dirty="0">
                <a:latin typeface="+mj-lt"/>
              </a:rPr>
              <a:t>Unique Data	- Unique value of particular column</a:t>
            </a:r>
          </a:p>
          <a:p>
            <a:r>
              <a:rPr lang="en-IN" dirty="0">
                <a:latin typeface="+mj-lt"/>
              </a:rPr>
              <a:t>Null Count 		- </a:t>
            </a:r>
            <a:r>
              <a:rPr lang="en-US" dirty="0">
                <a:solidFill>
                  <a:srgbClr val="111111"/>
                </a:solidFill>
                <a:latin typeface="+mj-lt"/>
              </a:rPr>
              <a:t>NULL means that there is no value</a:t>
            </a:r>
          </a:p>
          <a:p>
            <a:r>
              <a:rPr lang="en-US" dirty="0">
                <a:solidFill>
                  <a:srgbClr val="111111"/>
                </a:solidFill>
                <a:latin typeface="+mj-lt"/>
              </a:rPr>
              <a:t>Nan Count		- </a:t>
            </a:r>
            <a:r>
              <a:rPr lang="en-US" dirty="0" err="1">
                <a:solidFill>
                  <a:srgbClr val="111111"/>
                </a:solidFill>
                <a:latin typeface="+mj-lt"/>
              </a:rPr>
              <a:t>NaN</a:t>
            </a:r>
            <a:r>
              <a:rPr lang="en-US" dirty="0">
                <a:solidFill>
                  <a:srgbClr val="111111"/>
                </a:solidFill>
                <a:latin typeface="+mj-lt"/>
              </a:rPr>
              <a:t> mean that there is some value, although one that is perhaps not usable</a:t>
            </a:r>
            <a:r>
              <a:rPr lang="en-US" sz="1000" dirty="0">
                <a:solidFill>
                  <a:schemeClr val="tx1"/>
                </a:solidFill>
                <a:latin typeface="+mj-lt"/>
              </a:rPr>
              <a:t> </a:t>
            </a:r>
          </a:p>
          <a:p>
            <a:r>
              <a:rPr lang="en-IN" dirty="0">
                <a:latin typeface="+mj-lt"/>
              </a:rPr>
              <a:t>Data type		- Type of data like </a:t>
            </a:r>
            <a:r>
              <a:rPr lang="en-IN" dirty="0" err="1">
                <a:latin typeface="+mj-lt"/>
              </a:rPr>
              <a:t>int</a:t>
            </a:r>
            <a:r>
              <a:rPr lang="en-IN" dirty="0">
                <a:latin typeface="+mj-lt"/>
              </a:rPr>
              <a:t>, float64, object</a:t>
            </a:r>
          </a:p>
        </p:txBody>
      </p:sp>
      <p:pic>
        <p:nvPicPr>
          <p:cNvPr id="5" name="Picture 4"/>
          <p:cNvPicPr>
            <a:picLocks noChangeAspect="1"/>
          </p:cNvPicPr>
          <p:nvPr/>
        </p:nvPicPr>
        <p:blipFill>
          <a:blip r:embed="rId2"/>
          <a:stretch>
            <a:fillRect/>
          </a:stretch>
        </p:blipFill>
        <p:spPr>
          <a:xfrm>
            <a:off x="97691" y="2173912"/>
            <a:ext cx="6819090" cy="2726395"/>
          </a:xfrm>
          <a:prstGeom prst="rect">
            <a:avLst/>
          </a:prstGeom>
        </p:spPr>
      </p:pic>
      <p:sp>
        <p:nvSpPr>
          <p:cNvPr id="6" name="Left-Right Arrow 5"/>
          <p:cNvSpPr/>
          <p:nvPr/>
        </p:nvSpPr>
        <p:spPr>
          <a:xfrm>
            <a:off x="2402732" y="4134255"/>
            <a:ext cx="321013" cy="6809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Line Callout 3 7"/>
          <p:cNvSpPr/>
          <p:nvPr/>
        </p:nvSpPr>
        <p:spPr>
          <a:xfrm>
            <a:off x="5028787" y="4168302"/>
            <a:ext cx="3100330" cy="732005"/>
          </a:xfrm>
          <a:prstGeom prst="borderCallout3">
            <a:avLst>
              <a:gd name="adj1" fmla="val 16005"/>
              <a:gd name="adj2" fmla="val 418"/>
              <a:gd name="adj3" fmla="val 17377"/>
              <a:gd name="adj4" fmla="val -16667"/>
              <a:gd name="adj5" fmla="val 16892"/>
              <a:gd name="adj6" fmla="val -79536"/>
              <a:gd name="adj7" fmla="val -2116"/>
              <a:gd name="adj8" fmla="val -78772"/>
            </a:avLst>
          </a:prstGeom>
        </p:spPr>
        <p:style>
          <a:lnRef idx="2">
            <a:schemeClr val="accent5"/>
          </a:lnRef>
          <a:fillRef idx="1">
            <a:schemeClr val="lt1"/>
          </a:fillRef>
          <a:effectRef idx="0">
            <a:schemeClr val="accent5"/>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Total value of App and Unique value are different, which means some App entries are repeated</a:t>
            </a:r>
          </a:p>
        </p:txBody>
      </p:sp>
    </p:spTree>
    <p:extLst>
      <p:ext uri="{BB962C8B-B14F-4D97-AF65-F5344CB8AC3E}">
        <p14:creationId xmlns:p14="http://schemas.microsoft.com/office/powerpoint/2010/main" val="2598073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09" y="104557"/>
            <a:ext cx="8520600" cy="572700"/>
          </a:xfrm>
        </p:spPr>
        <p:txBody>
          <a:bodyPr/>
          <a:lstStyle/>
          <a:p>
            <a:r>
              <a:rPr lang="en-IN" dirty="0"/>
              <a:t>Information From Data Digging</a:t>
            </a:r>
          </a:p>
        </p:txBody>
      </p:sp>
      <p:pic>
        <p:nvPicPr>
          <p:cNvPr id="4" name="Picture 3"/>
          <p:cNvPicPr>
            <a:picLocks noChangeAspect="1"/>
          </p:cNvPicPr>
          <p:nvPr/>
        </p:nvPicPr>
        <p:blipFill>
          <a:blip r:embed="rId2"/>
          <a:stretch>
            <a:fillRect/>
          </a:stretch>
        </p:blipFill>
        <p:spPr>
          <a:xfrm>
            <a:off x="2025645" y="831923"/>
            <a:ext cx="4816320" cy="2991048"/>
          </a:xfrm>
          <a:prstGeom prst="rect">
            <a:avLst/>
          </a:prstGeom>
        </p:spPr>
      </p:pic>
      <p:sp>
        <p:nvSpPr>
          <p:cNvPr id="5" name="Rounded Rectangular Callout 4"/>
          <p:cNvSpPr/>
          <p:nvPr/>
        </p:nvSpPr>
        <p:spPr>
          <a:xfrm>
            <a:off x="229423" y="953384"/>
            <a:ext cx="1550561" cy="1750905"/>
          </a:xfrm>
          <a:prstGeom prst="wedgeRoundRectCallout">
            <a:avLst>
              <a:gd name="adj1" fmla="val 119071"/>
              <a:gd name="adj2" fmla="val -26584"/>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Datatype are not correct for some columns like price , size, Installs and Last Update</a:t>
            </a:r>
          </a:p>
        </p:txBody>
      </p:sp>
      <p:sp>
        <p:nvSpPr>
          <p:cNvPr id="6" name="Rounded Rectangular Callout 5"/>
          <p:cNvSpPr/>
          <p:nvPr/>
        </p:nvSpPr>
        <p:spPr>
          <a:xfrm>
            <a:off x="6841965" y="831923"/>
            <a:ext cx="2302035" cy="829582"/>
          </a:xfrm>
          <a:prstGeom prst="wedgeRoundRectCallout">
            <a:avLst>
              <a:gd name="adj1" fmla="val -107443"/>
              <a:gd name="adj2" fmla="val 37909"/>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Some columns have null values that need to be filled or filtered</a:t>
            </a:r>
          </a:p>
        </p:txBody>
      </p:sp>
      <p:sp>
        <p:nvSpPr>
          <p:cNvPr id="7" name="Rounded Rectangular Callout 6"/>
          <p:cNvSpPr/>
          <p:nvPr/>
        </p:nvSpPr>
        <p:spPr>
          <a:xfrm>
            <a:off x="3006024" y="4136084"/>
            <a:ext cx="2302035" cy="829582"/>
          </a:xfrm>
          <a:prstGeom prst="wedgeRoundRectCallout">
            <a:avLst>
              <a:gd name="adj1" fmla="val -8985"/>
              <a:gd name="adj2" fmla="val -87559"/>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Total count of each rows are not same so database are missing</a:t>
            </a:r>
          </a:p>
        </p:txBody>
      </p:sp>
    </p:spTree>
    <p:extLst>
      <p:ext uri="{BB962C8B-B14F-4D97-AF65-F5344CB8AC3E}">
        <p14:creationId xmlns:p14="http://schemas.microsoft.com/office/powerpoint/2010/main" val="2585647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47" y="104557"/>
            <a:ext cx="8520600" cy="572700"/>
          </a:xfrm>
        </p:spPr>
        <p:txBody>
          <a:bodyPr/>
          <a:lstStyle/>
          <a:p>
            <a:r>
              <a:rPr lang="en-IN" dirty="0"/>
              <a:t>Data Filtering Column by Column</a:t>
            </a:r>
          </a:p>
        </p:txBody>
      </p:sp>
      <p:sp>
        <p:nvSpPr>
          <p:cNvPr id="3" name="TextBox 2"/>
          <p:cNvSpPr txBox="1"/>
          <p:nvPr/>
        </p:nvSpPr>
        <p:spPr>
          <a:xfrm>
            <a:off x="117147" y="677257"/>
            <a:ext cx="6353021" cy="307777"/>
          </a:xfrm>
          <a:prstGeom prst="rect">
            <a:avLst/>
          </a:prstGeom>
          <a:noFill/>
        </p:spPr>
        <p:txBody>
          <a:bodyPr wrap="none" rtlCol="0">
            <a:spAutoFit/>
          </a:bodyPr>
          <a:lstStyle/>
          <a:p>
            <a:r>
              <a:rPr lang="en-IN" dirty="0"/>
              <a:t>All Columns have some mistakes and unreliable things that need to be filtered</a:t>
            </a:r>
          </a:p>
        </p:txBody>
      </p:sp>
      <p:graphicFrame>
        <p:nvGraphicFramePr>
          <p:cNvPr id="5" name="Table 4"/>
          <p:cNvGraphicFramePr>
            <a:graphicFrameLocks noGrp="1"/>
          </p:cNvGraphicFramePr>
          <p:nvPr>
            <p:extLst>
              <p:ext uri="{D42A27DB-BD31-4B8C-83A1-F6EECF244321}">
                <p14:modId xmlns:p14="http://schemas.microsoft.com/office/powerpoint/2010/main" val="2185854273"/>
              </p:ext>
            </p:extLst>
          </p:nvPr>
        </p:nvGraphicFramePr>
        <p:xfrm>
          <a:off x="334107" y="1249962"/>
          <a:ext cx="8598877" cy="3548601"/>
        </p:xfrm>
        <a:graphic>
          <a:graphicData uri="http://schemas.openxmlformats.org/drawingml/2006/table">
            <a:tbl>
              <a:tblPr>
                <a:tableStyleId>{5C22544A-7EE6-4342-B048-85BDC9FD1C3A}</a:tableStyleId>
              </a:tblPr>
              <a:tblGrid>
                <a:gridCol w="473289">
                  <a:extLst>
                    <a:ext uri="{9D8B030D-6E8A-4147-A177-3AD203B41FA5}">
                      <a16:colId xmlns:a16="http://schemas.microsoft.com/office/drawing/2014/main" val="20000"/>
                    </a:ext>
                  </a:extLst>
                </a:gridCol>
                <a:gridCol w="1352144">
                  <a:extLst>
                    <a:ext uri="{9D8B030D-6E8A-4147-A177-3AD203B41FA5}">
                      <a16:colId xmlns:a16="http://schemas.microsoft.com/office/drawing/2014/main" val="20001"/>
                    </a:ext>
                  </a:extLst>
                </a:gridCol>
                <a:gridCol w="6773444">
                  <a:extLst>
                    <a:ext uri="{9D8B030D-6E8A-4147-A177-3AD203B41FA5}">
                      <a16:colId xmlns:a16="http://schemas.microsoft.com/office/drawing/2014/main" val="20002"/>
                    </a:ext>
                  </a:extLst>
                </a:gridCol>
              </a:tblGrid>
              <a:tr h="472173">
                <a:tc>
                  <a:txBody>
                    <a:bodyPr/>
                    <a:lstStyle/>
                    <a:p>
                      <a:pPr algn="ctr" fontAlgn="ctr"/>
                      <a:r>
                        <a:rPr lang="en-IN" sz="1400" b="1" u="none" strike="noStrike" dirty="0">
                          <a:solidFill>
                            <a:schemeClr val="accent4">
                              <a:lumMod val="50000"/>
                            </a:schemeClr>
                          </a:solidFill>
                          <a:effectLst/>
                          <a:latin typeface="+mn-lt"/>
                        </a:rPr>
                        <a:t>No</a:t>
                      </a:r>
                      <a:endParaRPr lang="en-IN" sz="1400" b="1" i="0" u="none" strike="noStrike" dirty="0">
                        <a:solidFill>
                          <a:schemeClr val="accent4">
                            <a:lumMod val="50000"/>
                          </a:schemeClr>
                        </a:solidFill>
                        <a:effectLst/>
                        <a:latin typeface="+mn-lt"/>
                      </a:endParaRPr>
                    </a:p>
                  </a:txBody>
                  <a:tcPr marL="9525" marR="9525" marT="9525" marB="0" anchor="ctr"/>
                </a:tc>
                <a:tc>
                  <a:txBody>
                    <a:bodyPr/>
                    <a:lstStyle/>
                    <a:p>
                      <a:pPr algn="ctr" fontAlgn="ctr"/>
                      <a:r>
                        <a:rPr lang="en-IN" sz="1400" b="1" u="none" strike="noStrike" dirty="0" err="1">
                          <a:solidFill>
                            <a:schemeClr val="accent4">
                              <a:lumMod val="50000"/>
                            </a:schemeClr>
                          </a:solidFill>
                          <a:effectLst/>
                          <a:latin typeface="+mn-lt"/>
                        </a:rPr>
                        <a:t>DataType</a:t>
                      </a:r>
                      <a:endParaRPr lang="en-IN" sz="1400" b="1" i="0" u="none" strike="noStrike" dirty="0">
                        <a:solidFill>
                          <a:schemeClr val="accent4">
                            <a:lumMod val="50000"/>
                          </a:schemeClr>
                        </a:solidFill>
                        <a:effectLst/>
                        <a:latin typeface="+mn-lt"/>
                      </a:endParaRPr>
                    </a:p>
                  </a:txBody>
                  <a:tcPr marL="9525" marR="9525" marT="9525" marB="0" anchor="ctr"/>
                </a:tc>
                <a:tc>
                  <a:txBody>
                    <a:bodyPr/>
                    <a:lstStyle/>
                    <a:p>
                      <a:pPr lvl="3" algn="ctr" fontAlgn="ctr"/>
                      <a:r>
                        <a:rPr lang="en-GB" sz="1400" b="1" u="none" strike="noStrike" dirty="0">
                          <a:solidFill>
                            <a:schemeClr val="accent4">
                              <a:lumMod val="50000"/>
                            </a:schemeClr>
                          </a:solidFill>
                          <a:effectLst/>
                          <a:latin typeface="+mn-lt"/>
                        </a:rPr>
                        <a:t>Mistakes and Unreliable things on specific Column</a:t>
                      </a:r>
                      <a:endParaRPr lang="en-GB" sz="1400" b="1" i="0" u="none" strike="noStrike" dirty="0">
                        <a:solidFill>
                          <a:schemeClr val="accent4">
                            <a:lumMod val="50000"/>
                          </a:schemeClr>
                        </a:solidFill>
                        <a:effectLst/>
                        <a:latin typeface="+mn-lt"/>
                      </a:endParaRPr>
                    </a:p>
                  </a:txBody>
                  <a:tcPr marL="9525" marR="9525" marT="9525" marB="0" anchor="ctr"/>
                </a:tc>
                <a:extLst>
                  <a:ext uri="{0D108BD9-81ED-4DB2-BD59-A6C34878D82A}">
                    <a16:rowId xmlns:a16="http://schemas.microsoft.com/office/drawing/2014/main" val="10000"/>
                  </a:ext>
                </a:extLst>
              </a:tr>
              <a:tr h="230328">
                <a:tc>
                  <a:txBody>
                    <a:bodyPr/>
                    <a:lstStyle/>
                    <a:p>
                      <a:pPr algn="ctr" fontAlgn="ctr"/>
                      <a:r>
                        <a:rPr lang="en-IN" sz="1100" u="none" strike="noStrike" dirty="0">
                          <a:solidFill>
                            <a:schemeClr val="bg2">
                              <a:lumMod val="10000"/>
                            </a:schemeClr>
                          </a:solidFill>
                          <a:effectLst/>
                        </a:rPr>
                        <a:t>1</a:t>
                      </a:r>
                      <a:endParaRPr lang="en-IN" sz="1100" b="0" i="0" u="none" strike="noStrike" dirty="0">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App</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Repeated Entry in app column indicated some repeated apps are there</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1"/>
                  </a:ext>
                </a:extLst>
              </a:tr>
              <a:tr h="230328">
                <a:tc>
                  <a:txBody>
                    <a:bodyPr/>
                    <a:lstStyle/>
                    <a:p>
                      <a:pPr algn="ctr" fontAlgn="ctr"/>
                      <a:r>
                        <a:rPr lang="en-IN" sz="1100" u="none" strike="noStrike">
                          <a:solidFill>
                            <a:schemeClr val="bg2">
                              <a:lumMod val="10000"/>
                            </a:schemeClr>
                          </a:solidFill>
                          <a:effectLst/>
                        </a:rPr>
                        <a:t>2</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Category</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1.9 entry in category is outliner, checked data and shifted the row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2"/>
                  </a:ext>
                </a:extLst>
              </a:tr>
              <a:tr h="230328">
                <a:tc>
                  <a:txBody>
                    <a:bodyPr/>
                    <a:lstStyle/>
                    <a:p>
                      <a:pPr algn="ctr" fontAlgn="ctr"/>
                      <a:r>
                        <a:rPr lang="en-IN" sz="1100" u="none" strike="noStrike">
                          <a:solidFill>
                            <a:schemeClr val="bg2">
                              <a:lumMod val="10000"/>
                            </a:schemeClr>
                          </a:solidFill>
                          <a:effectLst/>
                        </a:rPr>
                        <a:t>3</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Rating</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Null values present, filled it with mean() or median()</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3"/>
                  </a:ext>
                </a:extLst>
              </a:tr>
              <a:tr h="230328">
                <a:tc>
                  <a:txBody>
                    <a:bodyPr/>
                    <a:lstStyle/>
                    <a:p>
                      <a:pPr algn="ctr" fontAlgn="ctr"/>
                      <a:r>
                        <a:rPr lang="en-IN" sz="1100" u="none" strike="noStrike">
                          <a:solidFill>
                            <a:schemeClr val="bg2">
                              <a:lumMod val="10000"/>
                            </a:schemeClr>
                          </a:solidFill>
                          <a:effectLst/>
                        </a:rPr>
                        <a:t>4</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Reviews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Data type mistake, it’s a numerical data type</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4"/>
                  </a:ext>
                </a:extLst>
              </a:tr>
              <a:tr h="230328">
                <a:tc>
                  <a:txBody>
                    <a:bodyPr/>
                    <a:lstStyle/>
                    <a:p>
                      <a:pPr algn="ctr" fontAlgn="ctr"/>
                      <a:r>
                        <a:rPr lang="en-IN" sz="1100" u="none" strike="noStrike">
                          <a:solidFill>
                            <a:schemeClr val="bg2">
                              <a:lumMod val="10000"/>
                            </a:schemeClr>
                          </a:solidFill>
                          <a:effectLst/>
                        </a:rPr>
                        <a:t>5</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Size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Converted the size into one single unit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5"/>
                  </a:ext>
                </a:extLst>
              </a:tr>
              <a:tr h="230328">
                <a:tc>
                  <a:txBody>
                    <a:bodyPr/>
                    <a:lstStyle/>
                    <a:p>
                      <a:pPr algn="ctr" fontAlgn="ctr"/>
                      <a:r>
                        <a:rPr lang="en-IN" sz="1100" u="none" strike="noStrike">
                          <a:solidFill>
                            <a:schemeClr val="bg2">
                              <a:lumMod val="10000"/>
                            </a:schemeClr>
                          </a:solidFill>
                          <a:effectLst/>
                        </a:rPr>
                        <a:t>6</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Installs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After removing +, corrected the data type to numerical</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6"/>
                  </a:ext>
                </a:extLst>
              </a:tr>
              <a:tr h="312492">
                <a:tc>
                  <a:txBody>
                    <a:bodyPr/>
                    <a:lstStyle/>
                    <a:p>
                      <a:pPr algn="ctr" fontAlgn="ctr"/>
                      <a:r>
                        <a:rPr lang="en-IN" sz="1100" u="none" strike="noStrike">
                          <a:solidFill>
                            <a:schemeClr val="bg2">
                              <a:lumMod val="10000"/>
                            </a:schemeClr>
                          </a:solidFill>
                          <a:effectLst/>
                        </a:rPr>
                        <a:t>7</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Type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1 null value present,  filled it with proper data (After Crosscheck with play store fill with "Free"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7"/>
                  </a:ext>
                </a:extLst>
              </a:tr>
              <a:tr h="230328">
                <a:tc>
                  <a:txBody>
                    <a:bodyPr/>
                    <a:lstStyle/>
                    <a:p>
                      <a:pPr algn="ctr" fontAlgn="ctr"/>
                      <a:r>
                        <a:rPr lang="en-IN" sz="1100" u="none" strike="noStrike">
                          <a:solidFill>
                            <a:schemeClr val="bg2">
                              <a:lumMod val="10000"/>
                            </a:schemeClr>
                          </a:solidFill>
                          <a:effectLst/>
                        </a:rPr>
                        <a:t>8</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Price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After removing $ sign, need to correct data type to numerical</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8"/>
                  </a:ext>
                </a:extLst>
              </a:tr>
              <a:tr h="230328">
                <a:tc>
                  <a:txBody>
                    <a:bodyPr/>
                    <a:lstStyle/>
                    <a:p>
                      <a:pPr algn="ctr" fontAlgn="ctr"/>
                      <a:r>
                        <a:rPr lang="en-IN" sz="1100" u="none" strike="noStrike">
                          <a:solidFill>
                            <a:schemeClr val="bg2">
                              <a:lumMod val="10000"/>
                            </a:schemeClr>
                          </a:solidFill>
                          <a:effectLst/>
                        </a:rPr>
                        <a:t>9</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Content Rating</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9"/>
                  </a:ext>
                </a:extLst>
              </a:tr>
              <a:tr h="230328">
                <a:tc>
                  <a:txBody>
                    <a:bodyPr/>
                    <a:lstStyle/>
                    <a:p>
                      <a:pPr algn="ctr" fontAlgn="ctr"/>
                      <a:r>
                        <a:rPr lang="en-IN" sz="1100" u="none" strike="noStrike">
                          <a:solidFill>
                            <a:schemeClr val="bg2">
                              <a:lumMod val="10000"/>
                            </a:schemeClr>
                          </a:solidFill>
                          <a:effectLst/>
                        </a:rPr>
                        <a:t>10</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Genres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10"/>
                  </a:ext>
                </a:extLst>
              </a:tr>
              <a:tr h="230328">
                <a:tc>
                  <a:txBody>
                    <a:bodyPr/>
                    <a:lstStyle/>
                    <a:p>
                      <a:pPr algn="ctr" fontAlgn="ctr"/>
                      <a:r>
                        <a:rPr lang="en-IN" sz="1100" u="none" strike="noStrike">
                          <a:solidFill>
                            <a:schemeClr val="bg2">
                              <a:lumMod val="10000"/>
                            </a:schemeClr>
                          </a:solidFill>
                          <a:effectLst/>
                        </a:rPr>
                        <a:t>11</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Last Updated</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Data type needed to replace to Date Format : </a:t>
                      </a:r>
                      <a:r>
                        <a:rPr lang="en-IN" sz="1100" b="0" i="0" u="none" strike="noStrike" cap="none" dirty="0">
                          <a:solidFill>
                            <a:schemeClr val="bg2">
                              <a:lumMod val="10000"/>
                            </a:schemeClr>
                          </a:solidFill>
                          <a:effectLst/>
                          <a:latin typeface="+mn-lt"/>
                          <a:ea typeface="+mn-ea"/>
                          <a:cs typeface="+mn-cs"/>
                          <a:sym typeface="Arial"/>
                        </a:rPr>
                        <a:t>datetime64[ns]</a:t>
                      </a:r>
                    </a:p>
                  </a:txBody>
                  <a:tcPr marL="9525" marR="9525" marT="9525" marB="0" anchor="ctr"/>
                </a:tc>
                <a:extLst>
                  <a:ext uri="{0D108BD9-81ED-4DB2-BD59-A6C34878D82A}">
                    <a16:rowId xmlns:a16="http://schemas.microsoft.com/office/drawing/2014/main" val="10011"/>
                  </a:ext>
                </a:extLst>
              </a:tr>
              <a:tr h="230328">
                <a:tc>
                  <a:txBody>
                    <a:bodyPr/>
                    <a:lstStyle/>
                    <a:p>
                      <a:pPr algn="ctr" fontAlgn="ctr"/>
                      <a:r>
                        <a:rPr lang="en-IN" sz="1100" u="none" strike="noStrike">
                          <a:solidFill>
                            <a:schemeClr val="bg2">
                              <a:lumMod val="10000"/>
                            </a:schemeClr>
                          </a:solidFill>
                          <a:effectLst/>
                        </a:rPr>
                        <a:t>12</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Current Ver</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12"/>
                  </a:ext>
                </a:extLst>
              </a:tr>
              <a:tr h="230328">
                <a:tc>
                  <a:txBody>
                    <a:bodyPr/>
                    <a:lstStyle/>
                    <a:p>
                      <a:pPr algn="ctr" fontAlgn="ctr"/>
                      <a:r>
                        <a:rPr lang="en-IN" sz="1100" u="none" strike="noStrike">
                          <a:solidFill>
                            <a:schemeClr val="bg2">
                              <a:lumMod val="10000"/>
                            </a:schemeClr>
                          </a:solidFill>
                          <a:effectLst/>
                        </a:rPr>
                        <a:t>13</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Android </a:t>
                      </a:r>
                      <a:r>
                        <a:rPr lang="en-IN" sz="1100" b="1" u="none" strike="noStrike" dirty="0" err="1">
                          <a:solidFill>
                            <a:schemeClr val="bg2">
                              <a:lumMod val="10000"/>
                            </a:schemeClr>
                          </a:solidFill>
                          <a:effectLst/>
                        </a:rPr>
                        <a:t>Ver</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242313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lstStyle/>
          <a:p>
            <a:r>
              <a:rPr lang="en-IN" dirty="0"/>
              <a:t>App Column Operation</a:t>
            </a:r>
          </a:p>
        </p:txBody>
      </p:sp>
      <p:pic>
        <p:nvPicPr>
          <p:cNvPr id="3" name="Picture 2"/>
          <p:cNvPicPr>
            <a:picLocks noChangeAspect="1"/>
          </p:cNvPicPr>
          <p:nvPr/>
        </p:nvPicPr>
        <p:blipFill>
          <a:blip r:embed="rId2"/>
          <a:stretch>
            <a:fillRect/>
          </a:stretch>
        </p:blipFill>
        <p:spPr>
          <a:xfrm>
            <a:off x="241738" y="1345652"/>
            <a:ext cx="8537798" cy="3399608"/>
          </a:xfrm>
          <a:prstGeom prst="rect">
            <a:avLst/>
          </a:prstGeom>
        </p:spPr>
      </p:pic>
      <p:sp>
        <p:nvSpPr>
          <p:cNvPr id="4" name="Rounded Rectangular Callout 3"/>
          <p:cNvSpPr/>
          <p:nvPr/>
        </p:nvSpPr>
        <p:spPr>
          <a:xfrm>
            <a:off x="4698285" y="1122175"/>
            <a:ext cx="3055106" cy="446954"/>
          </a:xfrm>
          <a:prstGeom prst="wedgeRoundRectCallout">
            <a:avLst>
              <a:gd name="adj1" fmla="val -86260"/>
              <a:gd name="adj2" fmla="val 933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Identify duplicate apps</a:t>
            </a:r>
          </a:p>
        </p:txBody>
      </p:sp>
      <p:sp>
        <p:nvSpPr>
          <p:cNvPr id="5" name="Rounded Rectangular Callout 4"/>
          <p:cNvSpPr/>
          <p:nvPr/>
        </p:nvSpPr>
        <p:spPr>
          <a:xfrm>
            <a:off x="5339416" y="2058926"/>
            <a:ext cx="3552336" cy="446954"/>
          </a:xfrm>
          <a:prstGeom prst="wedgeRoundRectCallout">
            <a:avLst>
              <a:gd name="adj1" fmla="val -86260"/>
              <a:gd name="adj2" fmla="val 3218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Remove duplicates and clean data and store in playstore_df3 </a:t>
            </a:r>
            <a:r>
              <a:rPr lang="en-IN" dirty="0" err="1">
                <a:ln w="0"/>
                <a:solidFill>
                  <a:schemeClr val="accent1"/>
                </a:solidFill>
                <a:effectLst>
                  <a:outerShdw blurRad="38100" dist="25400" dir="5400000" algn="ctr" rotWithShape="0">
                    <a:srgbClr val="6E747A">
                      <a:alpha val="43000"/>
                    </a:srgbClr>
                  </a:outerShdw>
                </a:effectLst>
              </a:rPr>
              <a:t>dataframe</a:t>
            </a:r>
            <a:r>
              <a:rPr lang="en-IN" dirty="0">
                <a:ln w="0"/>
                <a:solidFill>
                  <a:schemeClr val="accent1"/>
                </a:solidFill>
                <a:effectLst>
                  <a:outerShdw blurRad="38100" dist="25400" dir="5400000" algn="ctr" rotWithShape="0">
                    <a:srgbClr val="6E747A">
                      <a:alpha val="43000"/>
                    </a:srgbClr>
                  </a:outerShdw>
                </a:effectLst>
              </a:rPr>
              <a:t> </a:t>
            </a:r>
          </a:p>
        </p:txBody>
      </p:sp>
    </p:spTree>
    <p:extLst>
      <p:ext uri="{BB962C8B-B14F-4D97-AF65-F5344CB8AC3E}">
        <p14:creationId xmlns:p14="http://schemas.microsoft.com/office/powerpoint/2010/main" val="1633166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827" y="82726"/>
            <a:ext cx="8520600" cy="572700"/>
          </a:xfrm>
        </p:spPr>
        <p:txBody>
          <a:bodyPr/>
          <a:lstStyle/>
          <a:p>
            <a:r>
              <a:rPr lang="en-IN" dirty="0"/>
              <a:t>Category Column Operation</a:t>
            </a:r>
          </a:p>
        </p:txBody>
      </p:sp>
      <p:pic>
        <p:nvPicPr>
          <p:cNvPr id="3" name="Picture 2"/>
          <p:cNvPicPr>
            <a:picLocks noChangeAspect="1"/>
          </p:cNvPicPr>
          <p:nvPr/>
        </p:nvPicPr>
        <p:blipFill>
          <a:blip r:embed="rId2"/>
          <a:stretch>
            <a:fillRect/>
          </a:stretch>
        </p:blipFill>
        <p:spPr>
          <a:xfrm>
            <a:off x="212410" y="1017175"/>
            <a:ext cx="4075490" cy="2471709"/>
          </a:xfrm>
          <a:prstGeom prst="rect">
            <a:avLst/>
          </a:prstGeom>
        </p:spPr>
      </p:pic>
      <p:pic>
        <p:nvPicPr>
          <p:cNvPr id="4" name="Picture 3"/>
          <p:cNvPicPr>
            <a:picLocks noChangeAspect="1"/>
          </p:cNvPicPr>
          <p:nvPr/>
        </p:nvPicPr>
        <p:blipFill>
          <a:blip r:embed="rId3"/>
          <a:stretch>
            <a:fillRect/>
          </a:stretch>
        </p:blipFill>
        <p:spPr>
          <a:xfrm>
            <a:off x="4559238" y="709398"/>
            <a:ext cx="4168597" cy="4009721"/>
          </a:xfrm>
          <a:prstGeom prst="rect">
            <a:avLst/>
          </a:prstGeom>
        </p:spPr>
      </p:pic>
      <p:sp>
        <p:nvSpPr>
          <p:cNvPr id="5" name="TextBox 4"/>
          <p:cNvSpPr txBox="1"/>
          <p:nvPr/>
        </p:nvSpPr>
        <p:spPr>
          <a:xfrm>
            <a:off x="144827" y="709398"/>
            <a:ext cx="333746" cy="307777"/>
          </a:xfrm>
          <a:prstGeom prst="rect">
            <a:avLst/>
          </a:prstGeom>
          <a:noFill/>
        </p:spPr>
        <p:txBody>
          <a:bodyPr wrap="none" rtlCol="0">
            <a:spAutoFit/>
          </a:bodyPr>
          <a:lstStyle/>
          <a:p>
            <a:r>
              <a:rPr lang="en-IN" b="1" dirty="0">
                <a:solidFill>
                  <a:schemeClr val="accent1">
                    <a:lumMod val="50000"/>
                  </a:schemeClr>
                </a:solidFill>
              </a:rPr>
              <a:t>1.</a:t>
            </a:r>
          </a:p>
        </p:txBody>
      </p:sp>
      <p:sp>
        <p:nvSpPr>
          <p:cNvPr id="6" name="TextBox 5"/>
          <p:cNvSpPr txBox="1"/>
          <p:nvPr/>
        </p:nvSpPr>
        <p:spPr>
          <a:xfrm>
            <a:off x="4287900" y="655426"/>
            <a:ext cx="333746" cy="307777"/>
          </a:xfrm>
          <a:prstGeom prst="rect">
            <a:avLst/>
          </a:prstGeom>
          <a:noFill/>
        </p:spPr>
        <p:txBody>
          <a:bodyPr wrap="none" rtlCol="0">
            <a:spAutoFit/>
          </a:bodyPr>
          <a:lstStyle/>
          <a:p>
            <a:r>
              <a:rPr lang="en-IN" b="1" dirty="0">
                <a:solidFill>
                  <a:schemeClr val="accent1">
                    <a:lumMod val="50000"/>
                  </a:schemeClr>
                </a:solidFill>
              </a:rPr>
              <a:t>2.</a:t>
            </a:r>
          </a:p>
        </p:txBody>
      </p:sp>
      <p:sp>
        <p:nvSpPr>
          <p:cNvPr id="7" name="Rounded Rectangular Callout 6"/>
          <p:cNvSpPr/>
          <p:nvPr/>
        </p:nvSpPr>
        <p:spPr>
          <a:xfrm>
            <a:off x="2795913" y="2078761"/>
            <a:ext cx="945770" cy="348536"/>
          </a:xfrm>
          <a:prstGeom prst="wedgeRoundRectCallout">
            <a:avLst>
              <a:gd name="adj1" fmla="val -131675"/>
              <a:gd name="adj2" fmla="val -5142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1.outliner</a:t>
            </a:r>
          </a:p>
        </p:txBody>
      </p:sp>
      <p:sp>
        <p:nvSpPr>
          <p:cNvPr id="8" name="Rounded Rectangular Callout 7"/>
          <p:cNvSpPr/>
          <p:nvPr/>
        </p:nvSpPr>
        <p:spPr>
          <a:xfrm>
            <a:off x="2211533" y="2617684"/>
            <a:ext cx="2143950" cy="446954"/>
          </a:xfrm>
          <a:prstGeom prst="wedgeRoundRectCallout">
            <a:avLst>
              <a:gd name="adj1" fmla="val 69144"/>
              <a:gd name="adj2" fmla="val -31585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Find row of that data</a:t>
            </a:r>
          </a:p>
        </p:txBody>
      </p:sp>
      <p:sp>
        <p:nvSpPr>
          <p:cNvPr id="9" name="Rounded Rectangular Callout 8"/>
          <p:cNvSpPr/>
          <p:nvPr/>
        </p:nvSpPr>
        <p:spPr>
          <a:xfrm>
            <a:off x="2795913" y="3349707"/>
            <a:ext cx="1292452" cy="446954"/>
          </a:xfrm>
          <a:prstGeom prst="wedgeRoundRectCallout">
            <a:avLst>
              <a:gd name="adj1" fmla="val 88757"/>
              <a:gd name="adj2" fmla="val -759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Shift data </a:t>
            </a:r>
          </a:p>
        </p:txBody>
      </p:sp>
      <p:sp>
        <p:nvSpPr>
          <p:cNvPr id="10" name="Rounded Rectangular Callout 9"/>
          <p:cNvSpPr/>
          <p:nvPr/>
        </p:nvSpPr>
        <p:spPr>
          <a:xfrm>
            <a:off x="1460938" y="4229573"/>
            <a:ext cx="2627427" cy="446954"/>
          </a:xfrm>
          <a:prstGeom prst="wedgeRoundRectCallout">
            <a:avLst>
              <a:gd name="adj1" fmla="val 68756"/>
              <a:gd name="adj2" fmla="val -2896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4. Replace with “LIFESTYLE”               (check with </a:t>
            </a:r>
            <a:r>
              <a:rPr lang="en-IN" dirty="0" err="1">
                <a:ln w="0"/>
                <a:solidFill>
                  <a:schemeClr val="accent1"/>
                </a:solidFill>
                <a:effectLst>
                  <a:outerShdw blurRad="38100" dist="25400" dir="5400000" algn="ctr" rotWithShape="0">
                    <a:srgbClr val="6E747A">
                      <a:alpha val="43000"/>
                    </a:srgbClr>
                  </a:outerShdw>
                </a:effectLst>
              </a:rPr>
              <a:t>playstore</a:t>
            </a:r>
            <a:r>
              <a:rPr lang="en-IN" dirty="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1372140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3" name="TextBox 2"/>
          <p:cNvSpPr txBox="1"/>
          <p:nvPr/>
        </p:nvSpPr>
        <p:spPr>
          <a:xfrm>
            <a:off x="315750" y="844061"/>
            <a:ext cx="6981090" cy="3970318"/>
          </a:xfrm>
          <a:prstGeom prst="rect">
            <a:avLst/>
          </a:prstGeom>
          <a:noFill/>
        </p:spPr>
        <p:txBody>
          <a:bodyPr wrap="square" rtlCol="0">
            <a:spAutoFit/>
          </a:bodyPr>
          <a:lstStyle/>
          <a:p>
            <a:r>
              <a:rPr lang="en-IN" sz="3600" b="1" dirty="0">
                <a:solidFill>
                  <a:schemeClr val="lt1"/>
                </a:solidFill>
                <a:latin typeface="Montserrat"/>
                <a:ea typeface="Montserrat"/>
                <a:cs typeface="Montserrat"/>
              </a:rPr>
              <a:t>Team Member                </a:t>
            </a:r>
          </a:p>
          <a:p>
            <a:r>
              <a:rPr lang="en-IN" sz="1800" b="1" dirty="0">
                <a:solidFill>
                  <a:schemeClr val="accent4">
                    <a:lumMod val="50000"/>
                  </a:schemeClr>
                </a:solidFill>
                <a:latin typeface="Verdana" panose="020B0604030504040204" pitchFamily="34" charset="0"/>
                <a:ea typeface="Verdana" panose="020B0604030504040204" pitchFamily="34" charset="0"/>
              </a:rPr>
              <a:t>Team DATA DIGGERS</a:t>
            </a:r>
          </a:p>
          <a:p>
            <a:endParaRPr lang="en-IN" sz="1800" b="1" dirty="0">
              <a:solidFill>
                <a:schemeClr val="accent4">
                  <a:lumMod val="50000"/>
                </a:schemeClr>
              </a:solidFill>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1. SARTHAK ARORA	| </a:t>
            </a:r>
            <a:r>
              <a:rPr lang="en-IN" sz="1800" dirty="0">
                <a:latin typeface="Verdana" panose="020B0604030504040204" pitchFamily="34" charset="0"/>
                <a:ea typeface="Verdana" panose="020B0604030504040204" pitchFamily="34" charset="0"/>
                <a:hlinkClick r:id="rId3"/>
              </a:rPr>
              <a:t>sarthak1611@gmail.com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2. JAY NANDASANA	| </a:t>
            </a:r>
            <a:r>
              <a:rPr lang="en-IN" sz="1800" dirty="0">
                <a:latin typeface="Verdana" panose="020B0604030504040204" pitchFamily="34" charset="0"/>
                <a:ea typeface="Verdana" panose="020B0604030504040204" pitchFamily="34" charset="0"/>
                <a:hlinkClick r:id="rId4"/>
              </a:rPr>
              <a:t>nandasanajay@gmail.com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3. MADHAVI MALI	| </a:t>
            </a:r>
            <a:r>
              <a:rPr lang="en-IN" sz="1800" dirty="0">
                <a:latin typeface="Verdana" panose="020B0604030504040204" pitchFamily="34" charset="0"/>
                <a:ea typeface="Verdana" panose="020B0604030504040204" pitchFamily="34" charset="0"/>
                <a:hlinkClick r:id="rId5"/>
              </a:rPr>
              <a:t>madhvimali1996@gmail.com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4. PRANJALI TETE	| </a:t>
            </a:r>
            <a:r>
              <a:rPr lang="en-IN" sz="1800" dirty="0">
                <a:latin typeface="Verdana" panose="020B0604030504040204" pitchFamily="34" charset="0"/>
                <a:ea typeface="Verdana" panose="020B0604030504040204" pitchFamily="34" charset="0"/>
                <a:hlinkClick r:id="rId6"/>
              </a:rPr>
              <a:t>pranjalitele@gmail.com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5. ARSHI WANI		| </a:t>
            </a:r>
            <a:r>
              <a:rPr lang="en-IN" sz="1800" dirty="0">
                <a:latin typeface="Verdana" panose="020B0604030504040204" pitchFamily="34" charset="0"/>
                <a:ea typeface="Verdana" panose="020B0604030504040204" pitchFamily="34" charset="0"/>
                <a:hlinkClick r:id="rId7"/>
              </a:rPr>
              <a:t>arshiwani3@gmail.com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25" y="0"/>
            <a:ext cx="8520600" cy="572700"/>
          </a:xfrm>
        </p:spPr>
        <p:txBody>
          <a:bodyPr/>
          <a:lstStyle/>
          <a:p>
            <a:r>
              <a:rPr lang="en-IN" dirty="0"/>
              <a:t>Rating Column Operation</a:t>
            </a:r>
          </a:p>
        </p:txBody>
      </p:sp>
      <p:pic>
        <p:nvPicPr>
          <p:cNvPr id="3" name="Picture 2"/>
          <p:cNvPicPr>
            <a:picLocks noChangeAspect="1"/>
          </p:cNvPicPr>
          <p:nvPr/>
        </p:nvPicPr>
        <p:blipFill>
          <a:blip r:embed="rId2"/>
          <a:stretch>
            <a:fillRect/>
          </a:stretch>
        </p:blipFill>
        <p:spPr>
          <a:xfrm>
            <a:off x="133025" y="751979"/>
            <a:ext cx="5649645" cy="4145842"/>
          </a:xfrm>
          <a:prstGeom prst="rect">
            <a:avLst/>
          </a:prstGeom>
        </p:spPr>
      </p:pic>
      <p:sp>
        <p:nvSpPr>
          <p:cNvPr id="4" name="Rounded Rectangular Callout 3"/>
          <p:cNvSpPr/>
          <p:nvPr/>
        </p:nvSpPr>
        <p:spPr>
          <a:xfrm>
            <a:off x="4719306" y="1364057"/>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Find Unique value</a:t>
            </a:r>
          </a:p>
        </p:txBody>
      </p:sp>
      <p:sp>
        <p:nvSpPr>
          <p:cNvPr id="5" name="Oval 4"/>
          <p:cNvSpPr/>
          <p:nvPr/>
        </p:nvSpPr>
        <p:spPr>
          <a:xfrm>
            <a:off x="1723697" y="1954924"/>
            <a:ext cx="304800" cy="199697"/>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ular Callout 5"/>
          <p:cNvSpPr/>
          <p:nvPr/>
        </p:nvSpPr>
        <p:spPr>
          <a:xfrm>
            <a:off x="5250988" y="2650632"/>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Count Null value</a:t>
            </a:r>
          </a:p>
        </p:txBody>
      </p:sp>
      <p:sp>
        <p:nvSpPr>
          <p:cNvPr id="7" name="Rounded Rectangular Callout 6"/>
          <p:cNvSpPr/>
          <p:nvPr/>
        </p:nvSpPr>
        <p:spPr>
          <a:xfrm>
            <a:off x="5376203" y="3449749"/>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Fill with Median</a:t>
            </a:r>
          </a:p>
        </p:txBody>
      </p:sp>
    </p:spTree>
    <p:extLst>
      <p:ext uri="{BB962C8B-B14F-4D97-AF65-F5344CB8AC3E}">
        <p14:creationId xmlns:p14="http://schemas.microsoft.com/office/powerpoint/2010/main" val="371744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55" y="77163"/>
            <a:ext cx="8520600" cy="572700"/>
          </a:xfrm>
        </p:spPr>
        <p:txBody>
          <a:bodyPr/>
          <a:lstStyle/>
          <a:p>
            <a:r>
              <a:rPr lang="en-IN" dirty="0"/>
              <a:t>Review Column Operation</a:t>
            </a:r>
          </a:p>
        </p:txBody>
      </p:sp>
      <p:pic>
        <p:nvPicPr>
          <p:cNvPr id="3" name="Picture 2"/>
          <p:cNvPicPr>
            <a:picLocks noChangeAspect="1"/>
          </p:cNvPicPr>
          <p:nvPr/>
        </p:nvPicPr>
        <p:blipFill>
          <a:blip r:embed="rId2"/>
          <a:stretch>
            <a:fillRect/>
          </a:stretch>
        </p:blipFill>
        <p:spPr>
          <a:xfrm>
            <a:off x="164555" y="649863"/>
            <a:ext cx="5836852" cy="4191845"/>
          </a:xfrm>
          <a:prstGeom prst="rect">
            <a:avLst/>
          </a:prstGeom>
        </p:spPr>
      </p:pic>
      <p:sp>
        <p:nvSpPr>
          <p:cNvPr id="4" name="Oval 3"/>
          <p:cNvSpPr/>
          <p:nvPr/>
        </p:nvSpPr>
        <p:spPr>
          <a:xfrm>
            <a:off x="2921875" y="4372303"/>
            <a:ext cx="893379" cy="25224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ounded Rectangular Callout 4"/>
          <p:cNvSpPr/>
          <p:nvPr/>
        </p:nvSpPr>
        <p:spPr>
          <a:xfrm>
            <a:off x="4599347" y="2336815"/>
            <a:ext cx="2516156"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convert data type to “</a:t>
            </a:r>
            <a:r>
              <a:rPr lang="en-IN" dirty="0" err="1">
                <a:ln w="0"/>
                <a:solidFill>
                  <a:schemeClr val="accent1"/>
                </a:solidFill>
                <a:effectLst>
                  <a:outerShdw blurRad="38100" dist="25400" dir="5400000" algn="ctr" rotWithShape="0">
                    <a:srgbClr val="6E747A">
                      <a:alpha val="43000"/>
                    </a:srgbClr>
                  </a:outerShdw>
                </a:effectLst>
              </a:rPr>
              <a:t>int</a:t>
            </a:r>
            <a:r>
              <a:rPr lang="en-IN" dirty="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3737072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7674"/>
            <a:ext cx="8520600" cy="572700"/>
          </a:xfrm>
        </p:spPr>
        <p:txBody>
          <a:bodyPr/>
          <a:lstStyle/>
          <a:p>
            <a:r>
              <a:rPr lang="en-IN" dirty="0"/>
              <a:t>Installs Column Operation</a:t>
            </a:r>
          </a:p>
        </p:txBody>
      </p:sp>
      <p:pic>
        <p:nvPicPr>
          <p:cNvPr id="3" name="Picture 2"/>
          <p:cNvPicPr>
            <a:picLocks noChangeAspect="1"/>
          </p:cNvPicPr>
          <p:nvPr/>
        </p:nvPicPr>
        <p:blipFill>
          <a:blip r:embed="rId2"/>
          <a:stretch>
            <a:fillRect/>
          </a:stretch>
        </p:blipFill>
        <p:spPr>
          <a:xfrm>
            <a:off x="311700" y="790170"/>
            <a:ext cx="6011114" cy="3458058"/>
          </a:xfrm>
          <a:prstGeom prst="rect">
            <a:avLst/>
          </a:prstGeom>
        </p:spPr>
      </p:pic>
      <p:sp>
        <p:nvSpPr>
          <p:cNvPr id="4" name="Rounded Rectangular Callout 3"/>
          <p:cNvSpPr/>
          <p:nvPr/>
        </p:nvSpPr>
        <p:spPr>
          <a:xfrm>
            <a:off x="6070795" y="2095077"/>
            <a:ext cx="2516156" cy="348536"/>
          </a:xfrm>
          <a:prstGeom prst="wedgeRoundRectCallout">
            <a:avLst>
              <a:gd name="adj1" fmla="val -78224"/>
              <a:gd name="adj2" fmla="val -14491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convert data type to “</a:t>
            </a:r>
            <a:r>
              <a:rPr lang="en-IN" dirty="0" err="1">
                <a:ln w="0"/>
                <a:solidFill>
                  <a:schemeClr val="accent1"/>
                </a:solidFill>
                <a:effectLst>
                  <a:outerShdw blurRad="38100" dist="25400" dir="5400000" algn="ctr" rotWithShape="0">
                    <a:srgbClr val="6E747A">
                      <a:alpha val="43000"/>
                    </a:srgbClr>
                  </a:outerShdw>
                </a:effectLst>
              </a:rPr>
              <a:t>int</a:t>
            </a:r>
            <a:r>
              <a:rPr lang="en-IN" dirty="0">
                <a:ln w="0"/>
                <a:solidFill>
                  <a:schemeClr val="accent1"/>
                </a:solidFill>
                <a:effectLst>
                  <a:outerShdw blurRad="38100" dist="25400" dir="5400000" algn="ctr" rotWithShape="0">
                    <a:srgbClr val="6E747A">
                      <a:alpha val="43000"/>
                    </a:srgbClr>
                  </a:outerShdw>
                </a:effectLst>
              </a:rPr>
              <a:t>”</a:t>
            </a:r>
          </a:p>
        </p:txBody>
      </p:sp>
      <p:sp>
        <p:nvSpPr>
          <p:cNvPr id="5" name="Oval 4"/>
          <p:cNvSpPr/>
          <p:nvPr/>
        </p:nvSpPr>
        <p:spPr>
          <a:xfrm>
            <a:off x="3426372" y="3836275"/>
            <a:ext cx="893379" cy="25224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137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24" y="0"/>
            <a:ext cx="8520600" cy="572700"/>
          </a:xfrm>
        </p:spPr>
        <p:txBody>
          <a:bodyPr/>
          <a:lstStyle/>
          <a:p>
            <a:r>
              <a:rPr lang="en-IN" dirty="0"/>
              <a:t>Type Column Operation</a:t>
            </a:r>
          </a:p>
        </p:txBody>
      </p:sp>
      <p:pic>
        <p:nvPicPr>
          <p:cNvPr id="3" name="Picture 2"/>
          <p:cNvPicPr>
            <a:picLocks noChangeAspect="1"/>
          </p:cNvPicPr>
          <p:nvPr/>
        </p:nvPicPr>
        <p:blipFill>
          <a:blip r:embed="rId2"/>
          <a:stretch>
            <a:fillRect/>
          </a:stretch>
        </p:blipFill>
        <p:spPr>
          <a:xfrm>
            <a:off x="133024" y="709335"/>
            <a:ext cx="6293769" cy="4018630"/>
          </a:xfrm>
          <a:prstGeom prst="rect">
            <a:avLst/>
          </a:prstGeom>
        </p:spPr>
      </p:pic>
      <p:sp>
        <p:nvSpPr>
          <p:cNvPr id="4" name="Rounded Rectangular Callout 3"/>
          <p:cNvSpPr/>
          <p:nvPr/>
        </p:nvSpPr>
        <p:spPr>
          <a:xfrm>
            <a:off x="5544368" y="1505335"/>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Find Unique values</a:t>
            </a:r>
          </a:p>
        </p:txBody>
      </p:sp>
      <p:sp>
        <p:nvSpPr>
          <p:cNvPr id="5" name="Rounded Rectangular Callout 4"/>
          <p:cNvSpPr/>
          <p:nvPr/>
        </p:nvSpPr>
        <p:spPr>
          <a:xfrm>
            <a:off x="6426793" y="2072894"/>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Identify Row Number</a:t>
            </a:r>
          </a:p>
        </p:txBody>
      </p:sp>
      <p:sp>
        <p:nvSpPr>
          <p:cNvPr id="6" name="Rounded Rectangular Callout 5"/>
          <p:cNvSpPr/>
          <p:nvPr/>
        </p:nvSpPr>
        <p:spPr>
          <a:xfrm>
            <a:off x="6609078" y="2591921"/>
            <a:ext cx="2044546" cy="814649"/>
          </a:xfrm>
          <a:prstGeom prst="wedgeRoundRectCallout">
            <a:avLst>
              <a:gd name="adj1" fmla="val -89250"/>
              <a:gd name="adj2" fmla="val 4839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Replace with “Free”               (check with </a:t>
            </a:r>
            <a:r>
              <a:rPr lang="en-IN" dirty="0" err="1">
                <a:ln w="0"/>
                <a:solidFill>
                  <a:schemeClr val="accent1"/>
                </a:solidFill>
                <a:effectLst>
                  <a:outerShdw blurRad="38100" dist="25400" dir="5400000" algn="ctr" rotWithShape="0">
                    <a:srgbClr val="6E747A">
                      <a:alpha val="43000"/>
                    </a:srgbClr>
                  </a:outerShdw>
                </a:effectLst>
              </a:rPr>
              <a:t>playstore</a:t>
            </a:r>
            <a:r>
              <a:rPr lang="en-IN" dirty="0">
                <a:ln w="0"/>
                <a:solidFill>
                  <a:schemeClr val="accent1"/>
                </a:solidFill>
                <a:effectLst>
                  <a:outerShdw blurRad="38100" dist="25400" dir="5400000" algn="ctr" rotWithShape="0">
                    <a:srgbClr val="6E747A">
                      <a:alpha val="43000"/>
                    </a:srgbClr>
                  </a:outerShdw>
                </a:effectLst>
              </a:rPr>
              <a:t>)</a:t>
            </a:r>
          </a:p>
        </p:txBody>
      </p:sp>
      <p:sp>
        <p:nvSpPr>
          <p:cNvPr id="7" name="Oval 6"/>
          <p:cNvSpPr/>
          <p:nvPr/>
        </p:nvSpPr>
        <p:spPr>
          <a:xfrm>
            <a:off x="2701158" y="4475717"/>
            <a:ext cx="893379" cy="25224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3"/>
          <a:stretch>
            <a:fillRect/>
          </a:stretch>
        </p:blipFill>
        <p:spPr>
          <a:xfrm>
            <a:off x="3937536" y="4440651"/>
            <a:ext cx="4978514" cy="702849"/>
          </a:xfrm>
          <a:prstGeom prst="rect">
            <a:avLst/>
          </a:prstGeom>
        </p:spPr>
      </p:pic>
      <p:sp>
        <p:nvSpPr>
          <p:cNvPr id="9" name="Rounded Rectangular Callout 8"/>
          <p:cNvSpPr/>
          <p:nvPr/>
        </p:nvSpPr>
        <p:spPr>
          <a:xfrm>
            <a:off x="6531451" y="3783724"/>
            <a:ext cx="2297239" cy="607986"/>
          </a:xfrm>
          <a:prstGeom prst="wedgeRoundRectCallout">
            <a:avLst>
              <a:gd name="adj1" fmla="val -65603"/>
              <a:gd name="adj2" fmla="val 8194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4. Check unique values after replace value</a:t>
            </a:r>
          </a:p>
        </p:txBody>
      </p:sp>
    </p:spTree>
    <p:extLst>
      <p:ext uri="{BB962C8B-B14F-4D97-AF65-F5344CB8AC3E}">
        <p14:creationId xmlns:p14="http://schemas.microsoft.com/office/powerpoint/2010/main" val="3657596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086" y="0"/>
            <a:ext cx="8520600" cy="572700"/>
          </a:xfrm>
        </p:spPr>
        <p:txBody>
          <a:bodyPr/>
          <a:lstStyle/>
          <a:p>
            <a:r>
              <a:rPr lang="en-IN" dirty="0"/>
              <a:t>Size Column Operation</a:t>
            </a:r>
          </a:p>
        </p:txBody>
      </p:sp>
      <p:pic>
        <p:nvPicPr>
          <p:cNvPr id="3" name="Picture 2"/>
          <p:cNvPicPr>
            <a:picLocks noChangeAspect="1"/>
          </p:cNvPicPr>
          <p:nvPr/>
        </p:nvPicPr>
        <p:blipFill>
          <a:blip r:embed="rId2"/>
          <a:stretch>
            <a:fillRect/>
          </a:stretch>
        </p:blipFill>
        <p:spPr>
          <a:xfrm>
            <a:off x="196086" y="719878"/>
            <a:ext cx="5104624" cy="1693945"/>
          </a:xfrm>
          <a:prstGeom prst="rect">
            <a:avLst/>
          </a:prstGeom>
          <a:ln w="3175" cap="sq" cmpd="thickThin">
            <a:solidFill>
              <a:srgbClr val="000000"/>
            </a:solidFill>
            <a:prstDash val="solid"/>
            <a:miter lim="800000"/>
          </a:ln>
          <a:effectLst>
            <a:innerShdw blurRad="76200">
              <a:srgbClr val="000000"/>
            </a:innerShdw>
          </a:effectLst>
        </p:spPr>
      </p:pic>
      <p:sp>
        <p:nvSpPr>
          <p:cNvPr id="4" name="Rounded Rectangular Callout 3"/>
          <p:cNvSpPr/>
          <p:nvPr/>
        </p:nvSpPr>
        <p:spPr>
          <a:xfrm>
            <a:off x="5392699" y="1033698"/>
            <a:ext cx="2154460"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Value contain ‘M’, ’K’, Varies with device</a:t>
            </a:r>
          </a:p>
        </p:txBody>
      </p:sp>
      <p:pic>
        <p:nvPicPr>
          <p:cNvPr id="5" name="Picture 4"/>
          <p:cNvPicPr>
            <a:picLocks noChangeAspect="1"/>
          </p:cNvPicPr>
          <p:nvPr/>
        </p:nvPicPr>
        <p:blipFill>
          <a:blip r:embed="rId3"/>
          <a:stretch>
            <a:fillRect/>
          </a:stretch>
        </p:blipFill>
        <p:spPr>
          <a:xfrm>
            <a:off x="3638757" y="1728704"/>
            <a:ext cx="5158608" cy="3362493"/>
          </a:xfrm>
          <a:prstGeom prst="rect">
            <a:avLst/>
          </a:prstGeom>
          <a:ln w="3175" cap="sq" cmpd="thickThin">
            <a:solidFill>
              <a:srgbClr val="000000"/>
            </a:solidFill>
            <a:prstDash val="solid"/>
            <a:miter lim="800000"/>
          </a:ln>
          <a:effectLst>
            <a:innerShdw blurRad="76200">
              <a:srgbClr val="000000"/>
            </a:innerShdw>
          </a:effectLst>
        </p:spPr>
      </p:pic>
      <p:sp>
        <p:nvSpPr>
          <p:cNvPr id="6" name="Rounded Rectangular Callout 5"/>
          <p:cNvSpPr/>
          <p:nvPr/>
        </p:nvSpPr>
        <p:spPr>
          <a:xfrm>
            <a:off x="1162286" y="2843297"/>
            <a:ext cx="2154460" cy="617755"/>
          </a:xfrm>
          <a:prstGeom prst="wedgeRoundRectCallout">
            <a:avLst>
              <a:gd name="adj1" fmla="val 84779"/>
              <a:gd name="adj2" fmla="val -8484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Convert MB to KB and Remove K &amp; M</a:t>
            </a:r>
          </a:p>
        </p:txBody>
      </p:sp>
      <p:sp>
        <p:nvSpPr>
          <p:cNvPr id="7" name="Rounded Rectangular Callout 6"/>
          <p:cNvSpPr/>
          <p:nvPr/>
        </p:nvSpPr>
        <p:spPr>
          <a:xfrm>
            <a:off x="820700" y="4320000"/>
            <a:ext cx="2154460" cy="617755"/>
          </a:xfrm>
          <a:prstGeom prst="wedgeRoundRectCallout">
            <a:avLst>
              <a:gd name="adj1" fmla="val 101853"/>
              <a:gd name="adj2" fmla="val 6317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Filter Data output</a:t>
            </a:r>
          </a:p>
        </p:txBody>
      </p:sp>
    </p:spTree>
    <p:extLst>
      <p:ext uri="{BB962C8B-B14F-4D97-AF65-F5344CB8AC3E}">
        <p14:creationId xmlns:p14="http://schemas.microsoft.com/office/powerpoint/2010/main" val="241915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76" y="0"/>
            <a:ext cx="8520600" cy="572700"/>
          </a:xfrm>
        </p:spPr>
        <p:txBody>
          <a:bodyPr/>
          <a:lstStyle/>
          <a:p>
            <a:r>
              <a:rPr lang="en-IN" dirty="0"/>
              <a:t>Price Column Operation</a:t>
            </a:r>
          </a:p>
        </p:txBody>
      </p:sp>
      <p:pic>
        <p:nvPicPr>
          <p:cNvPr id="3" name="Picture 2"/>
          <p:cNvPicPr>
            <a:picLocks noChangeAspect="1"/>
          </p:cNvPicPr>
          <p:nvPr/>
        </p:nvPicPr>
        <p:blipFill>
          <a:blip r:embed="rId2"/>
          <a:stretch>
            <a:fillRect/>
          </a:stretch>
        </p:blipFill>
        <p:spPr>
          <a:xfrm>
            <a:off x="185575" y="822329"/>
            <a:ext cx="6414907" cy="3896816"/>
          </a:xfrm>
          <a:prstGeom prst="rect">
            <a:avLst/>
          </a:prstGeom>
        </p:spPr>
      </p:pic>
    </p:spTree>
    <p:extLst>
      <p:ext uri="{BB962C8B-B14F-4D97-AF65-F5344CB8AC3E}">
        <p14:creationId xmlns:p14="http://schemas.microsoft.com/office/powerpoint/2010/main" val="3502066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5576" y="970425"/>
            <a:ext cx="6908906" cy="3847255"/>
          </a:xfrm>
          <a:prstGeom prst="rect">
            <a:avLst/>
          </a:prstGeom>
        </p:spPr>
      </p:pic>
      <p:sp>
        <p:nvSpPr>
          <p:cNvPr id="2" name="Title 1"/>
          <p:cNvSpPr>
            <a:spLocks noGrp="1"/>
          </p:cNvSpPr>
          <p:nvPr>
            <p:ph type="title"/>
          </p:nvPr>
        </p:nvSpPr>
        <p:spPr>
          <a:xfrm>
            <a:off x="90982" y="87673"/>
            <a:ext cx="8520600" cy="572700"/>
          </a:xfrm>
        </p:spPr>
        <p:txBody>
          <a:bodyPr/>
          <a:lstStyle/>
          <a:p>
            <a:r>
              <a:rPr lang="en-IN" dirty="0"/>
              <a:t>Content Rating Column Operation</a:t>
            </a:r>
          </a:p>
        </p:txBody>
      </p:sp>
      <p:sp>
        <p:nvSpPr>
          <p:cNvPr id="4" name="Rounded Rectangular Callout 3"/>
          <p:cNvSpPr/>
          <p:nvPr/>
        </p:nvSpPr>
        <p:spPr>
          <a:xfrm>
            <a:off x="3858189" y="1737891"/>
            <a:ext cx="2154460"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Find value count of each type</a:t>
            </a:r>
          </a:p>
        </p:txBody>
      </p:sp>
      <p:sp>
        <p:nvSpPr>
          <p:cNvPr id="5" name="Rounded Rectangular Callout 4"/>
          <p:cNvSpPr/>
          <p:nvPr/>
        </p:nvSpPr>
        <p:spPr>
          <a:xfrm>
            <a:off x="6843127" y="2585174"/>
            <a:ext cx="1768455" cy="617755"/>
          </a:xfrm>
          <a:prstGeom prst="wedgeRoundRectCallout">
            <a:avLst>
              <a:gd name="adj1" fmla="val -41084"/>
              <a:gd name="adj2" fmla="val 104008"/>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Unrated apps ,also considerable for Everyone </a:t>
            </a:r>
          </a:p>
        </p:txBody>
      </p:sp>
    </p:spTree>
    <p:extLst>
      <p:ext uri="{BB962C8B-B14F-4D97-AF65-F5344CB8AC3E}">
        <p14:creationId xmlns:p14="http://schemas.microsoft.com/office/powerpoint/2010/main" val="679479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14" y="87673"/>
            <a:ext cx="8520600" cy="572700"/>
          </a:xfrm>
        </p:spPr>
        <p:txBody>
          <a:bodyPr/>
          <a:lstStyle/>
          <a:p>
            <a:r>
              <a:rPr lang="en-IN" dirty="0"/>
              <a:t>Last Update Column Operation</a:t>
            </a:r>
          </a:p>
        </p:txBody>
      </p:sp>
      <p:pic>
        <p:nvPicPr>
          <p:cNvPr id="3" name="Picture 2"/>
          <p:cNvPicPr>
            <a:picLocks noChangeAspect="1"/>
          </p:cNvPicPr>
          <p:nvPr/>
        </p:nvPicPr>
        <p:blipFill>
          <a:blip r:embed="rId2"/>
          <a:stretch>
            <a:fillRect/>
          </a:stretch>
        </p:blipFill>
        <p:spPr>
          <a:xfrm>
            <a:off x="122514" y="765476"/>
            <a:ext cx="6420746" cy="4210638"/>
          </a:xfrm>
          <a:prstGeom prst="rect">
            <a:avLst/>
          </a:prstGeom>
        </p:spPr>
      </p:pic>
      <p:sp>
        <p:nvSpPr>
          <p:cNvPr id="4" name="Rounded Rectangular Callout 3"/>
          <p:cNvSpPr/>
          <p:nvPr/>
        </p:nvSpPr>
        <p:spPr>
          <a:xfrm>
            <a:off x="3816147" y="1927077"/>
            <a:ext cx="2343648"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IN" dirty="0">
                <a:ln w="0"/>
                <a:solidFill>
                  <a:schemeClr val="accent1"/>
                </a:solidFill>
                <a:effectLst>
                  <a:outerShdw blurRad="38100" dist="25400" dir="5400000" algn="ctr" rotWithShape="0">
                    <a:srgbClr val="6E747A">
                      <a:alpha val="43000"/>
                    </a:srgbClr>
                  </a:outerShdw>
                </a:effectLst>
              </a:rPr>
              <a:t>1.Converted to datetime datatype</a:t>
            </a:r>
          </a:p>
        </p:txBody>
      </p:sp>
      <p:sp>
        <p:nvSpPr>
          <p:cNvPr id="5" name="Rounded Rectangular Callout 4"/>
          <p:cNvSpPr/>
          <p:nvPr/>
        </p:nvSpPr>
        <p:spPr>
          <a:xfrm>
            <a:off x="6543260" y="4008126"/>
            <a:ext cx="1917568"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Separate Month, Day, year and Store in new column</a:t>
            </a:r>
          </a:p>
        </p:txBody>
      </p:sp>
    </p:spTree>
    <p:extLst>
      <p:ext uri="{BB962C8B-B14F-4D97-AF65-F5344CB8AC3E}">
        <p14:creationId xmlns:p14="http://schemas.microsoft.com/office/powerpoint/2010/main" val="2571020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20" y="0"/>
            <a:ext cx="8520600" cy="572700"/>
          </a:xfrm>
        </p:spPr>
        <p:txBody>
          <a:bodyPr/>
          <a:lstStyle/>
          <a:p>
            <a:r>
              <a:rPr lang="en-IN" dirty="0"/>
              <a:t>User Reviews </a:t>
            </a:r>
            <a:r>
              <a:rPr lang="en-IN" dirty="0" err="1"/>
              <a:t>DataFrame</a:t>
            </a:r>
            <a:r>
              <a:rPr lang="en-IN" dirty="0"/>
              <a:t> Operation</a:t>
            </a:r>
          </a:p>
        </p:txBody>
      </p:sp>
      <p:pic>
        <p:nvPicPr>
          <p:cNvPr id="3" name="Picture 2"/>
          <p:cNvPicPr>
            <a:picLocks noChangeAspect="1"/>
          </p:cNvPicPr>
          <p:nvPr/>
        </p:nvPicPr>
        <p:blipFill>
          <a:blip r:embed="rId2"/>
          <a:stretch>
            <a:fillRect/>
          </a:stretch>
        </p:blipFill>
        <p:spPr>
          <a:xfrm>
            <a:off x="463840" y="923789"/>
            <a:ext cx="4904729" cy="3732617"/>
          </a:xfrm>
          <a:prstGeom prst="rect">
            <a:avLst/>
          </a:prstGeom>
        </p:spPr>
      </p:pic>
      <p:sp>
        <p:nvSpPr>
          <p:cNvPr id="4" name="Rounded Rectangular Callout 3"/>
          <p:cNvSpPr/>
          <p:nvPr/>
        </p:nvSpPr>
        <p:spPr>
          <a:xfrm>
            <a:off x="5368569" y="1111151"/>
            <a:ext cx="2301050" cy="617755"/>
          </a:xfrm>
          <a:prstGeom prst="wedgeRoundRectCallout">
            <a:avLst>
              <a:gd name="adj1" fmla="val -97914"/>
              <a:gd name="adj2" fmla="val -191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Unreviewed Columns Dropped</a:t>
            </a:r>
          </a:p>
        </p:txBody>
      </p:sp>
      <p:sp>
        <p:nvSpPr>
          <p:cNvPr id="5" name="Rounded Rectangular Callout 4"/>
          <p:cNvSpPr/>
          <p:nvPr/>
        </p:nvSpPr>
        <p:spPr>
          <a:xfrm>
            <a:off x="5197412" y="2883778"/>
            <a:ext cx="3946588" cy="1266191"/>
          </a:xfrm>
          <a:prstGeom prst="wedgeRoundRectCallout">
            <a:avLst>
              <a:gd name="adj1" fmla="val -97914"/>
              <a:gd name="adj2" fmla="val -191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Describe Numerical Data</a:t>
            </a:r>
          </a:p>
          <a:p>
            <a:pPr marL="285750" indent="-285750" algn="just">
              <a:buFont typeface="Arial" panose="020B0604020202020204" pitchFamily="34" charset="0"/>
              <a:buChar char="•"/>
            </a:pPr>
            <a:r>
              <a:rPr lang="en-IN" dirty="0" err="1">
                <a:ln w="0"/>
                <a:solidFill>
                  <a:schemeClr val="accent1"/>
                </a:solidFill>
                <a:effectLst>
                  <a:outerShdw blurRad="38100" dist="25400" dir="5400000" algn="ctr" rotWithShape="0">
                    <a:srgbClr val="6E747A">
                      <a:alpha val="43000"/>
                    </a:srgbClr>
                  </a:outerShdw>
                </a:effectLst>
              </a:rPr>
              <a:t>Sentiment_Polarity</a:t>
            </a:r>
            <a:r>
              <a:rPr lang="en-IN" dirty="0">
                <a:ln w="0"/>
                <a:solidFill>
                  <a:schemeClr val="accent1"/>
                </a:solidFill>
                <a:effectLst>
                  <a:outerShdw blurRad="38100" dist="25400" dir="5400000" algn="ctr" rotWithShape="0">
                    <a:srgbClr val="6E747A">
                      <a:alpha val="43000"/>
                    </a:srgbClr>
                  </a:outerShdw>
                </a:effectLst>
              </a:rPr>
              <a:t> is Between -1 to 1</a:t>
            </a:r>
          </a:p>
          <a:p>
            <a:pPr marL="285750" indent="-285750" algn="just">
              <a:buFont typeface="Arial" panose="020B0604020202020204" pitchFamily="34" charset="0"/>
              <a:buChar char="•"/>
            </a:pPr>
            <a:r>
              <a:rPr lang="en-IN" dirty="0" err="1">
                <a:ln w="0"/>
                <a:solidFill>
                  <a:schemeClr val="accent1"/>
                </a:solidFill>
                <a:effectLst>
                  <a:outerShdw blurRad="38100" dist="25400" dir="5400000" algn="ctr" rotWithShape="0">
                    <a:srgbClr val="6E747A">
                      <a:alpha val="43000"/>
                    </a:srgbClr>
                  </a:outerShdw>
                </a:effectLst>
              </a:rPr>
              <a:t>Sentiment_Subjectivity</a:t>
            </a:r>
            <a:r>
              <a:rPr lang="en-IN" dirty="0">
                <a:ln w="0"/>
                <a:solidFill>
                  <a:schemeClr val="accent1"/>
                </a:solidFill>
                <a:effectLst>
                  <a:outerShdw blurRad="38100" dist="25400" dir="5400000" algn="ctr" rotWithShape="0">
                    <a:srgbClr val="6E747A">
                      <a:alpha val="43000"/>
                    </a:srgbClr>
                  </a:outerShdw>
                </a:effectLst>
              </a:rPr>
              <a:t> is Between 0 to 1</a:t>
            </a:r>
          </a:p>
        </p:txBody>
      </p:sp>
    </p:spTree>
    <p:extLst>
      <p:ext uri="{BB962C8B-B14F-4D97-AF65-F5344CB8AC3E}">
        <p14:creationId xmlns:p14="http://schemas.microsoft.com/office/powerpoint/2010/main" val="543346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87" y="0"/>
            <a:ext cx="8520600" cy="572700"/>
          </a:xfrm>
        </p:spPr>
        <p:txBody>
          <a:bodyPr/>
          <a:lstStyle/>
          <a:p>
            <a:pPr lvl="0"/>
            <a:r>
              <a:rPr lang="en-IN" dirty="0"/>
              <a:t>Segregate : Numerical, Categorical Variable Data</a:t>
            </a:r>
          </a:p>
        </p:txBody>
      </p:sp>
      <p:sp>
        <p:nvSpPr>
          <p:cNvPr id="3" name="TextBox 2"/>
          <p:cNvSpPr txBox="1"/>
          <p:nvPr/>
        </p:nvSpPr>
        <p:spPr>
          <a:xfrm>
            <a:off x="142887" y="815927"/>
            <a:ext cx="7487947" cy="307777"/>
          </a:xfrm>
          <a:prstGeom prst="rect">
            <a:avLst/>
          </a:prstGeom>
          <a:noFill/>
        </p:spPr>
        <p:txBody>
          <a:bodyPr wrap="none" rtlCol="0">
            <a:spAutoFit/>
          </a:bodyPr>
          <a:lstStyle/>
          <a:p>
            <a:r>
              <a:rPr lang="en-IN" dirty="0"/>
              <a:t>Segregate Numerical and Categorical Variable is useful to do process fast and easily plotting</a:t>
            </a:r>
          </a:p>
        </p:txBody>
      </p:sp>
      <p:pic>
        <p:nvPicPr>
          <p:cNvPr id="4" name="Picture 3"/>
          <p:cNvPicPr>
            <a:picLocks noChangeAspect="1"/>
          </p:cNvPicPr>
          <p:nvPr/>
        </p:nvPicPr>
        <p:blipFill>
          <a:blip r:embed="rId2"/>
          <a:stretch>
            <a:fillRect/>
          </a:stretch>
        </p:blipFill>
        <p:spPr>
          <a:xfrm>
            <a:off x="142887" y="1233944"/>
            <a:ext cx="5864017" cy="3103091"/>
          </a:xfrm>
          <a:prstGeom prst="rect">
            <a:avLst/>
          </a:prstGeom>
          <a:ln w="3175">
            <a:solidFill>
              <a:schemeClr val="tx1"/>
            </a:solidFill>
          </a:ln>
        </p:spPr>
      </p:pic>
      <p:sp>
        <p:nvSpPr>
          <p:cNvPr id="5" name="Rounded Rectangular Callout 4"/>
          <p:cNvSpPr/>
          <p:nvPr/>
        </p:nvSpPr>
        <p:spPr>
          <a:xfrm>
            <a:off x="4369895" y="1366931"/>
            <a:ext cx="2154460" cy="617755"/>
          </a:xfrm>
          <a:prstGeom prst="wedgeRoundRectCallout">
            <a:avLst>
              <a:gd name="adj1" fmla="val -97914"/>
              <a:gd name="adj2" fmla="val -191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a:t>
            </a:r>
            <a:r>
              <a:rPr lang="en-IN" dirty="0" err="1">
                <a:ln w="0"/>
                <a:solidFill>
                  <a:schemeClr val="accent1"/>
                </a:solidFill>
                <a:effectLst>
                  <a:outerShdw blurRad="38100" dist="25400" dir="5400000" algn="ctr" rotWithShape="0">
                    <a:srgbClr val="6E747A">
                      <a:alpha val="43000"/>
                    </a:srgbClr>
                  </a:outerShdw>
                </a:effectLst>
              </a:rPr>
              <a:t>Dtype</a:t>
            </a:r>
            <a:r>
              <a:rPr lang="en-IN" dirty="0">
                <a:ln w="0"/>
                <a:solidFill>
                  <a:schemeClr val="accent1"/>
                </a:solidFill>
                <a:effectLst>
                  <a:outerShdw blurRad="38100" dist="25400" dir="5400000" algn="ctr" rotWithShape="0">
                    <a:srgbClr val="6E747A">
                      <a:alpha val="43000"/>
                    </a:srgbClr>
                  </a:outerShdw>
                </a:effectLst>
              </a:rPr>
              <a:t> is not an object  it’s a numerical data</a:t>
            </a:r>
          </a:p>
        </p:txBody>
      </p:sp>
      <p:sp>
        <p:nvSpPr>
          <p:cNvPr id="7" name="Rounded Rectangular Callout 6"/>
          <p:cNvSpPr/>
          <p:nvPr/>
        </p:nvSpPr>
        <p:spPr>
          <a:xfrm>
            <a:off x="142887" y="4447275"/>
            <a:ext cx="2154460" cy="617755"/>
          </a:xfrm>
          <a:prstGeom prst="wedgeRoundRectCallout">
            <a:avLst>
              <a:gd name="adj1" fmla="val 58796"/>
              <a:gd name="adj2" fmla="val -9654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Output of numerical data</a:t>
            </a:r>
          </a:p>
        </p:txBody>
      </p:sp>
      <p:pic>
        <p:nvPicPr>
          <p:cNvPr id="8" name="Picture 7"/>
          <p:cNvPicPr>
            <a:picLocks noChangeAspect="1"/>
          </p:cNvPicPr>
          <p:nvPr/>
        </p:nvPicPr>
        <p:blipFill>
          <a:blip r:embed="rId3"/>
          <a:stretch>
            <a:fillRect/>
          </a:stretch>
        </p:blipFill>
        <p:spPr>
          <a:xfrm>
            <a:off x="4185149" y="2094926"/>
            <a:ext cx="4678412" cy="1391560"/>
          </a:xfrm>
          <a:prstGeom prst="rect">
            <a:avLst/>
          </a:prstGeom>
          <a:ln w="3175" cap="sq" cmpd="thickThin">
            <a:solidFill>
              <a:srgbClr val="000000"/>
            </a:solidFill>
            <a:prstDash val="solid"/>
            <a:miter lim="800000"/>
          </a:ln>
          <a:effectLst>
            <a:innerShdw blurRad="76200">
              <a:srgbClr val="000000"/>
            </a:innerShdw>
          </a:effectLst>
        </p:spPr>
      </p:pic>
      <p:sp>
        <p:nvSpPr>
          <p:cNvPr id="9" name="Rounded Rectangular Callout 8"/>
          <p:cNvSpPr/>
          <p:nvPr/>
        </p:nvSpPr>
        <p:spPr>
          <a:xfrm>
            <a:off x="6358001" y="3772027"/>
            <a:ext cx="2305485" cy="617755"/>
          </a:xfrm>
          <a:prstGeom prst="wedgeRoundRectCallout">
            <a:avLst>
              <a:gd name="adj1" fmla="val 35289"/>
              <a:gd name="adj2" fmla="val -26278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a:t>
            </a:r>
            <a:r>
              <a:rPr lang="en-IN" dirty="0" err="1">
                <a:ln w="0"/>
                <a:solidFill>
                  <a:schemeClr val="accent1"/>
                </a:solidFill>
                <a:effectLst>
                  <a:outerShdw blurRad="38100" dist="25400" dir="5400000" algn="ctr" rotWithShape="0">
                    <a:srgbClr val="6E747A">
                      <a:alpha val="43000"/>
                    </a:srgbClr>
                  </a:outerShdw>
                </a:effectLst>
              </a:rPr>
              <a:t>Dtype</a:t>
            </a:r>
            <a:r>
              <a:rPr lang="en-IN" dirty="0">
                <a:ln w="0"/>
                <a:solidFill>
                  <a:schemeClr val="accent1"/>
                </a:solidFill>
                <a:effectLst>
                  <a:outerShdw blurRad="38100" dist="25400" dir="5400000" algn="ctr" rotWithShape="0">
                    <a:srgbClr val="6E747A">
                      <a:alpha val="43000"/>
                    </a:srgbClr>
                  </a:outerShdw>
                </a:effectLst>
              </a:rPr>
              <a:t> is equal to object then it’s a categorical data</a:t>
            </a:r>
          </a:p>
        </p:txBody>
      </p:sp>
    </p:spTree>
    <p:extLst>
      <p:ext uri="{BB962C8B-B14F-4D97-AF65-F5344CB8AC3E}">
        <p14:creationId xmlns:p14="http://schemas.microsoft.com/office/powerpoint/2010/main" val="3696242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IN" dirty="0"/>
              <a:t>Content</a:t>
            </a:r>
          </a:p>
        </p:txBody>
      </p:sp>
      <p:sp>
        <p:nvSpPr>
          <p:cNvPr id="3" name="Text Placeholder 2"/>
          <p:cNvSpPr>
            <a:spLocks noGrp="1"/>
          </p:cNvSpPr>
          <p:nvPr>
            <p:ph type="body" idx="1"/>
          </p:nvPr>
        </p:nvSpPr>
        <p:spPr>
          <a:xfrm>
            <a:off x="311700" y="572700"/>
            <a:ext cx="8520600" cy="4438915"/>
          </a:xfrm>
        </p:spPr>
        <p:txBody>
          <a:bodyPr/>
          <a:lstStyle/>
          <a:p>
            <a:pPr>
              <a:buClr>
                <a:schemeClr val="bg1">
                  <a:lumMod val="50000"/>
                </a:schemeClr>
              </a:buClr>
              <a:buAutoNum type="arabicPeriod"/>
            </a:pPr>
            <a:r>
              <a:rPr lang="en-IN" dirty="0">
                <a:solidFill>
                  <a:schemeClr val="accent4">
                    <a:lumMod val="50000"/>
                  </a:schemeClr>
                </a:solidFill>
              </a:rPr>
              <a:t>Introduction</a:t>
            </a:r>
          </a:p>
          <a:p>
            <a:pPr>
              <a:buClr>
                <a:schemeClr val="bg1">
                  <a:lumMod val="50000"/>
                </a:schemeClr>
              </a:buClr>
              <a:buAutoNum type="arabicPeriod"/>
            </a:pPr>
            <a:r>
              <a:rPr lang="en-IN" dirty="0">
                <a:solidFill>
                  <a:schemeClr val="accent4">
                    <a:lumMod val="50000"/>
                  </a:schemeClr>
                </a:solidFill>
              </a:rPr>
              <a:t>Problem Statement</a:t>
            </a:r>
          </a:p>
          <a:p>
            <a:pPr>
              <a:buClr>
                <a:schemeClr val="bg1">
                  <a:lumMod val="50000"/>
                </a:schemeClr>
              </a:buClr>
              <a:buFont typeface="Arial"/>
              <a:buAutoNum type="arabicPeriod"/>
            </a:pPr>
            <a:r>
              <a:rPr lang="en-IN" dirty="0">
                <a:solidFill>
                  <a:schemeClr val="accent4">
                    <a:lumMod val="50000"/>
                  </a:schemeClr>
                </a:solidFill>
              </a:rPr>
              <a:t>Dataset Description</a:t>
            </a:r>
          </a:p>
          <a:p>
            <a:pPr marL="1202600" lvl="2" indent="-342900">
              <a:lnSpc>
                <a:spcPct val="50000"/>
              </a:lnSpc>
              <a:spcBef>
                <a:spcPts val="1200"/>
              </a:spcBef>
              <a:buClr>
                <a:schemeClr val="bg1">
                  <a:lumMod val="50000"/>
                </a:schemeClr>
              </a:buClr>
              <a:buFont typeface="+mj-lt"/>
              <a:buAutoNum type="alphaLcParenR"/>
            </a:pPr>
            <a:r>
              <a:rPr lang="en-IN" dirty="0">
                <a:solidFill>
                  <a:schemeClr val="accent4">
                    <a:lumMod val="50000"/>
                  </a:schemeClr>
                </a:solidFill>
              </a:rPr>
              <a:t>Play store App Data</a:t>
            </a:r>
          </a:p>
          <a:p>
            <a:pPr marL="1202600" lvl="2" indent="-342900">
              <a:lnSpc>
                <a:spcPct val="50000"/>
              </a:lnSpc>
              <a:spcBef>
                <a:spcPts val="1200"/>
              </a:spcBef>
              <a:buClr>
                <a:schemeClr val="bg1">
                  <a:lumMod val="50000"/>
                </a:schemeClr>
              </a:buClr>
              <a:buFont typeface="+mj-lt"/>
              <a:buAutoNum type="alphaLcParenR"/>
            </a:pPr>
            <a:r>
              <a:rPr lang="en-IN" dirty="0">
                <a:solidFill>
                  <a:schemeClr val="accent4">
                    <a:lumMod val="50000"/>
                  </a:schemeClr>
                </a:solidFill>
              </a:rPr>
              <a:t>User Reviews Data</a:t>
            </a:r>
          </a:p>
          <a:p>
            <a:pPr>
              <a:buClr>
                <a:schemeClr val="bg1">
                  <a:lumMod val="50000"/>
                </a:schemeClr>
              </a:buClr>
              <a:buFont typeface="Arial"/>
              <a:buAutoNum type="arabicPeriod"/>
            </a:pPr>
            <a:r>
              <a:rPr lang="en-IN" dirty="0">
                <a:solidFill>
                  <a:schemeClr val="accent4">
                    <a:lumMod val="50000"/>
                  </a:schemeClr>
                </a:solidFill>
              </a:rPr>
              <a:t>Data Processing Flowchart</a:t>
            </a:r>
          </a:p>
          <a:p>
            <a:pPr>
              <a:buClr>
                <a:schemeClr val="bg1">
                  <a:lumMod val="50000"/>
                </a:schemeClr>
              </a:buClr>
              <a:buAutoNum type="arabicPeriod"/>
            </a:pPr>
            <a:r>
              <a:rPr lang="en-IN" dirty="0">
                <a:solidFill>
                  <a:schemeClr val="accent4">
                    <a:lumMod val="50000"/>
                  </a:schemeClr>
                </a:solidFill>
              </a:rPr>
              <a:t>Import Libraries</a:t>
            </a:r>
          </a:p>
          <a:p>
            <a:pPr>
              <a:buClr>
                <a:schemeClr val="bg1">
                  <a:lumMod val="50000"/>
                </a:schemeClr>
              </a:buClr>
              <a:buAutoNum type="arabicPeriod"/>
            </a:pPr>
            <a:r>
              <a:rPr lang="en-IN" dirty="0">
                <a:solidFill>
                  <a:schemeClr val="accent4">
                    <a:lumMod val="50000"/>
                  </a:schemeClr>
                </a:solidFill>
              </a:rPr>
              <a:t>Data Loading</a:t>
            </a:r>
          </a:p>
          <a:p>
            <a:pPr>
              <a:buClr>
                <a:schemeClr val="bg1">
                  <a:lumMod val="50000"/>
                </a:schemeClr>
              </a:buClr>
              <a:buFont typeface="Arial"/>
              <a:buAutoNum type="arabicPeriod"/>
            </a:pPr>
            <a:r>
              <a:rPr lang="en-GB" dirty="0">
                <a:solidFill>
                  <a:schemeClr val="accent4">
                    <a:lumMod val="50000"/>
                  </a:schemeClr>
                </a:solidFill>
              </a:rPr>
              <a:t>Null values Imputation / Data Cleaning </a:t>
            </a:r>
          </a:p>
          <a:p>
            <a:pPr>
              <a:buClr>
                <a:schemeClr val="bg1">
                  <a:lumMod val="50000"/>
                </a:schemeClr>
              </a:buClr>
              <a:buAutoNum type="arabicPeriod"/>
            </a:pPr>
            <a:r>
              <a:rPr lang="en-IN" dirty="0">
                <a:solidFill>
                  <a:schemeClr val="accent4">
                    <a:lumMod val="50000"/>
                  </a:schemeClr>
                </a:solidFill>
              </a:rPr>
              <a:t>Data Segregation</a:t>
            </a:r>
          </a:p>
          <a:p>
            <a:pPr>
              <a:buClr>
                <a:schemeClr val="bg1">
                  <a:lumMod val="50000"/>
                </a:schemeClr>
              </a:buClr>
              <a:buAutoNum type="arabicPeriod"/>
            </a:pPr>
            <a:r>
              <a:rPr lang="en-IN" dirty="0">
                <a:solidFill>
                  <a:schemeClr val="accent4">
                    <a:lumMod val="50000"/>
                  </a:schemeClr>
                </a:solidFill>
              </a:rPr>
              <a:t>Exploratory &amp; Visualization Analysis </a:t>
            </a:r>
          </a:p>
          <a:p>
            <a:pPr>
              <a:buClr>
                <a:schemeClr val="bg1">
                  <a:lumMod val="50000"/>
                </a:schemeClr>
              </a:buClr>
              <a:buFont typeface="Arial"/>
              <a:buAutoNum type="arabicPeriod"/>
            </a:pPr>
            <a:r>
              <a:rPr lang="en-IN" dirty="0">
                <a:solidFill>
                  <a:schemeClr val="accent4">
                    <a:lumMod val="50000"/>
                  </a:schemeClr>
                </a:solidFill>
              </a:rPr>
              <a:t>Conclusion</a:t>
            </a:r>
          </a:p>
          <a:p>
            <a:pPr>
              <a:buClr>
                <a:schemeClr val="bg1">
                  <a:lumMod val="50000"/>
                </a:schemeClr>
              </a:buClr>
              <a:buFont typeface="Arial"/>
              <a:buAutoNum type="arabicPeriod"/>
            </a:pPr>
            <a:endParaRPr lang="en-IN" dirty="0">
              <a:solidFill>
                <a:schemeClr val="accent4">
                  <a:lumMod val="50000"/>
                </a:schemeClr>
              </a:solidFill>
            </a:endParaRPr>
          </a:p>
          <a:p>
            <a:pPr>
              <a:buClr>
                <a:schemeClr val="bg1">
                  <a:lumMod val="50000"/>
                </a:schemeClr>
              </a:buClr>
              <a:buFont typeface="Arial"/>
              <a:buAutoNum type="arabicPeriod"/>
            </a:pPr>
            <a:endParaRPr lang="en-IN" dirty="0">
              <a:solidFill>
                <a:schemeClr val="accent4">
                  <a:lumMod val="50000"/>
                </a:schemeClr>
              </a:solidFill>
            </a:endParaRPr>
          </a:p>
          <a:p>
            <a:pPr>
              <a:buClr>
                <a:schemeClr val="bg1">
                  <a:lumMod val="50000"/>
                </a:schemeClr>
              </a:buClr>
              <a:buAutoNum type="arabicPeriod"/>
            </a:pPr>
            <a:endParaRPr lang="en-IN" dirty="0">
              <a:solidFill>
                <a:schemeClr val="accent4">
                  <a:lumMod val="50000"/>
                </a:schemeClr>
              </a:solidFill>
            </a:endParaRPr>
          </a:p>
          <a:p>
            <a:pPr>
              <a:buClr>
                <a:schemeClr val="bg1">
                  <a:lumMod val="50000"/>
                </a:schemeClr>
              </a:buClr>
              <a:buAutoNum type="arabicPeriod"/>
            </a:pPr>
            <a:endParaRPr lang="en-IN" dirty="0">
              <a:solidFill>
                <a:schemeClr val="accent4">
                  <a:lumMod val="50000"/>
                </a:schemeClr>
              </a:solidFill>
            </a:endParaRPr>
          </a:p>
          <a:p>
            <a:pPr>
              <a:buClr>
                <a:schemeClr val="tx1">
                  <a:lumMod val="60000"/>
                  <a:lumOff val="40000"/>
                </a:schemeClr>
              </a:buClr>
              <a:buFont typeface="+mj-lt"/>
              <a:buAutoNum type="arabicPeriod"/>
            </a:pPr>
            <a:endParaRPr lang="en-IN" dirty="0">
              <a:solidFill>
                <a:schemeClr val="accent4">
                  <a:lumMod val="50000"/>
                </a:schemeClr>
              </a:solidFill>
            </a:endParaRPr>
          </a:p>
        </p:txBody>
      </p:sp>
    </p:spTree>
    <p:extLst>
      <p:ext uri="{BB962C8B-B14F-4D97-AF65-F5344CB8AC3E}">
        <p14:creationId xmlns:p14="http://schemas.microsoft.com/office/powerpoint/2010/main" val="948261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87" y="0"/>
            <a:ext cx="8520600" cy="572700"/>
          </a:xfrm>
        </p:spPr>
        <p:txBody>
          <a:bodyPr/>
          <a:lstStyle/>
          <a:p>
            <a:pPr lvl="0"/>
            <a:r>
              <a:rPr lang="en-IN" dirty="0"/>
              <a:t>Data Visualization</a:t>
            </a:r>
            <a:br>
              <a:rPr lang="en-IN" dirty="0"/>
            </a:br>
            <a:endParaRPr lang="en-IN" dirty="0"/>
          </a:p>
        </p:txBody>
      </p:sp>
      <p:sp>
        <p:nvSpPr>
          <p:cNvPr id="3" name="Rectangle 2"/>
          <p:cNvSpPr/>
          <p:nvPr/>
        </p:nvSpPr>
        <p:spPr>
          <a:xfrm>
            <a:off x="142887" y="731520"/>
            <a:ext cx="8382135" cy="4185761"/>
          </a:xfrm>
          <a:prstGeom prst="rect">
            <a:avLst/>
          </a:prstGeom>
        </p:spPr>
        <p:txBody>
          <a:bodyPr wrap="square">
            <a:spAutoFit/>
          </a:bodyPr>
          <a:lstStyle/>
          <a:p>
            <a:pPr algn="just">
              <a:buFont typeface="Arial" panose="020B0604020202020204" pitchFamily="34" charset="0"/>
              <a:buChar char="•"/>
            </a:pPr>
            <a:r>
              <a:rPr lang="en-GB" b="1" u="sng" dirty="0">
                <a:solidFill>
                  <a:srgbClr val="4A4E57"/>
                </a:solidFill>
                <a:latin typeface="+mn-lt"/>
              </a:rPr>
              <a:t>Correlations in Relationships</a:t>
            </a:r>
            <a:r>
              <a:rPr lang="en-GB" b="1" dirty="0">
                <a:solidFill>
                  <a:srgbClr val="4A4E57"/>
                </a:solidFill>
                <a:latin typeface="+mn-lt"/>
              </a:rPr>
              <a:t>: </a:t>
            </a:r>
            <a:r>
              <a:rPr lang="en-GB" dirty="0">
                <a:solidFill>
                  <a:srgbClr val="4A4E57"/>
                </a:solidFill>
                <a:latin typeface="+mn-lt"/>
              </a:rPr>
              <a:t>Without data visualization, it is challenging </a:t>
            </a:r>
            <a:r>
              <a:rPr lang="en-GB" dirty="0">
                <a:solidFill>
                  <a:schemeClr val="accent1">
                    <a:lumMod val="50000"/>
                  </a:schemeClr>
                </a:solidFill>
                <a:latin typeface="+mn-lt"/>
              </a:rPr>
              <a:t>to identify the correlations between the relationship of independent variables</a:t>
            </a:r>
            <a:r>
              <a:rPr lang="en-GB" dirty="0">
                <a:solidFill>
                  <a:srgbClr val="4A4E57"/>
                </a:solidFill>
                <a:latin typeface="+mn-lt"/>
              </a:rPr>
              <a:t>. By making sense of those independent variables, we can </a:t>
            </a:r>
            <a:r>
              <a:rPr lang="en-GB" dirty="0">
                <a:solidFill>
                  <a:srgbClr val="7030A0"/>
                </a:solidFill>
                <a:latin typeface="+mn-lt"/>
              </a:rPr>
              <a:t>make better business decisions</a:t>
            </a:r>
            <a:r>
              <a:rPr lang="en-GB" dirty="0">
                <a:solidFill>
                  <a:srgbClr val="4A4E57"/>
                </a:solidFill>
                <a:latin typeface="+mn-lt"/>
              </a:rPr>
              <a:t>. </a:t>
            </a:r>
          </a:p>
          <a:p>
            <a:pPr algn="just">
              <a:buFont typeface="Arial" panose="020B0604020202020204" pitchFamily="34" charset="0"/>
              <a:buChar char="•"/>
            </a:pPr>
            <a:r>
              <a:rPr lang="en-GB" b="1" u="sng" dirty="0">
                <a:solidFill>
                  <a:srgbClr val="4A4E57"/>
                </a:solidFill>
                <a:latin typeface="+mn-lt"/>
              </a:rPr>
              <a:t>Trends Over Time</a:t>
            </a:r>
            <a:r>
              <a:rPr lang="en-GB" b="1" dirty="0">
                <a:solidFill>
                  <a:srgbClr val="4A4E57"/>
                </a:solidFill>
                <a:latin typeface="+mn-lt"/>
              </a:rPr>
              <a:t>: </a:t>
            </a:r>
            <a:r>
              <a:rPr lang="en-GB" dirty="0">
                <a:solidFill>
                  <a:srgbClr val="4A4E57"/>
                </a:solidFill>
                <a:latin typeface="+mn-lt"/>
              </a:rPr>
              <a:t>While this seems like an obvious use of data visualization, it is also one of the most valuable applications. It’s</a:t>
            </a:r>
            <a:r>
              <a:rPr lang="en-GB" dirty="0">
                <a:solidFill>
                  <a:schemeClr val="accent4">
                    <a:lumMod val="50000"/>
                  </a:schemeClr>
                </a:solidFill>
                <a:latin typeface="+mn-lt"/>
              </a:rPr>
              <a:t> impossible to make predictions without having the necessary information from the past and present.</a:t>
            </a:r>
            <a:r>
              <a:rPr lang="en-GB" dirty="0">
                <a:solidFill>
                  <a:srgbClr val="4A4E57"/>
                </a:solidFill>
                <a:latin typeface="+mn-lt"/>
              </a:rPr>
              <a:t> Trends over time tell us </a:t>
            </a:r>
            <a:r>
              <a:rPr lang="en-GB" dirty="0">
                <a:solidFill>
                  <a:srgbClr val="7030A0"/>
                </a:solidFill>
                <a:latin typeface="+mn-lt"/>
              </a:rPr>
              <a:t>where we were and where we can potentially go</a:t>
            </a:r>
            <a:r>
              <a:rPr lang="en-GB" dirty="0">
                <a:solidFill>
                  <a:srgbClr val="4A4E57"/>
                </a:solidFill>
                <a:latin typeface="+mn-lt"/>
              </a:rPr>
              <a:t>.</a:t>
            </a:r>
            <a:r>
              <a:rPr lang="en-GB" b="1" dirty="0">
                <a:solidFill>
                  <a:srgbClr val="4A4E57"/>
                </a:solidFill>
                <a:latin typeface="+mn-lt"/>
              </a:rPr>
              <a:t> </a:t>
            </a:r>
            <a:endParaRPr lang="en-GB" dirty="0">
              <a:solidFill>
                <a:srgbClr val="4A4E57"/>
              </a:solidFill>
              <a:latin typeface="+mn-lt"/>
            </a:endParaRPr>
          </a:p>
          <a:p>
            <a:pPr algn="just">
              <a:buFont typeface="Arial" panose="020B0604020202020204" pitchFamily="34" charset="0"/>
              <a:buChar char="•"/>
            </a:pPr>
            <a:r>
              <a:rPr lang="en-GB" b="1" u="sng" dirty="0">
                <a:solidFill>
                  <a:srgbClr val="4A4E57"/>
                </a:solidFill>
                <a:latin typeface="+mn-lt"/>
              </a:rPr>
              <a:t>Frequency</a:t>
            </a:r>
            <a:r>
              <a:rPr lang="en-GB" b="1" dirty="0">
                <a:solidFill>
                  <a:srgbClr val="4A4E57"/>
                </a:solidFill>
                <a:latin typeface="+mn-lt"/>
              </a:rPr>
              <a:t>:</a:t>
            </a:r>
            <a:r>
              <a:rPr lang="en-GB" dirty="0">
                <a:solidFill>
                  <a:srgbClr val="4A4E57"/>
                </a:solidFill>
                <a:latin typeface="+mn-lt"/>
              </a:rPr>
              <a:t> Closely related to trends over time is frequency. By </a:t>
            </a:r>
            <a:r>
              <a:rPr lang="en-GB" dirty="0">
                <a:solidFill>
                  <a:schemeClr val="accent4">
                    <a:lumMod val="50000"/>
                  </a:schemeClr>
                </a:solidFill>
                <a:latin typeface="+mn-lt"/>
              </a:rPr>
              <a:t>examining the rate, or how often, customers purchase and when they buy gives us a better feel for how potential new customers </a:t>
            </a:r>
            <a:r>
              <a:rPr lang="en-GB" dirty="0">
                <a:solidFill>
                  <a:srgbClr val="4A4E57"/>
                </a:solidFill>
                <a:latin typeface="+mn-lt"/>
              </a:rPr>
              <a:t>might act and react </a:t>
            </a:r>
            <a:r>
              <a:rPr lang="en-GB" dirty="0">
                <a:solidFill>
                  <a:srgbClr val="7030A0"/>
                </a:solidFill>
                <a:latin typeface="+mn-lt"/>
              </a:rPr>
              <a:t>to different marketing and customer acquisition strategies</a:t>
            </a:r>
            <a:r>
              <a:rPr lang="en-GB" dirty="0">
                <a:solidFill>
                  <a:srgbClr val="4A4E57"/>
                </a:solidFill>
                <a:latin typeface="+mn-lt"/>
              </a:rPr>
              <a:t>. </a:t>
            </a:r>
          </a:p>
          <a:p>
            <a:pPr algn="just">
              <a:buFont typeface="Arial" panose="020B0604020202020204" pitchFamily="34" charset="0"/>
              <a:buChar char="•"/>
            </a:pPr>
            <a:r>
              <a:rPr lang="en-GB" b="1" u="sng" dirty="0">
                <a:solidFill>
                  <a:srgbClr val="4A4E57"/>
                </a:solidFill>
                <a:latin typeface="+mn-lt"/>
              </a:rPr>
              <a:t>Examining the Market</a:t>
            </a:r>
            <a:r>
              <a:rPr lang="en-GB" b="1" dirty="0">
                <a:solidFill>
                  <a:srgbClr val="4A4E57"/>
                </a:solidFill>
                <a:latin typeface="+mn-lt"/>
              </a:rPr>
              <a:t>: </a:t>
            </a:r>
            <a:r>
              <a:rPr lang="en-GB" dirty="0">
                <a:solidFill>
                  <a:srgbClr val="4A4E57"/>
                </a:solidFill>
                <a:latin typeface="+mn-lt"/>
              </a:rPr>
              <a:t>Data visualization takes the information from different markets to give you insights into </a:t>
            </a:r>
            <a:r>
              <a:rPr lang="en-GB" dirty="0">
                <a:solidFill>
                  <a:schemeClr val="accent4">
                    <a:lumMod val="50000"/>
                  </a:schemeClr>
                </a:solidFill>
                <a:latin typeface="+mn-lt"/>
              </a:rPr>
              <a:t>which audiences to focus your attention on and which ones to stay away from</a:t>
            </a:r>
            <a:r>
              <a:rPr lang="en-GB" dirty="0">
                <a:solidFill>
                  <a:srgbClr val="4A4E57"/>
                </a:solidFill>
                <a:latin typeface="+mn-lt"/>
              </a:rPr>
              <a:t>. We get a </a:t>
            </a:r>
            <a:r>
              <a:rPr lang="en-GB" dirty="0">
                <a:solidFill>
                  <a:srgbClr val="7030A0"/>
                </a:solidFill>
                <a:latin typeface="+mn-lt"/>
              </a:rPr>
              <a:t>clearer picture of the opportunities within those markets by displaying this data on various charts and graphs.</a:t>
            </a:r>
          </a:p>
          <a:p>
            <a:pPr algn="just">
              <a:buFont typeface="Arial" panose="020B0604020202020204" pitchFamily="34" charset="0"/>
              <a:buChar char="•"/>
            </a:pPr>
            <a:r>
              <a:rPr lang="en-GB" b="1" u="sng" dirty="0">
                <a:solidFill>
                  <a:srgbClr val="4A4E57"/>
                </a:solidFill>
                <a:latin typeface="+mn-lt"/>
              </a:rPr>
              <a:t>Risk and Reward</a:t>
            </a:r>
            <a:r>
              <a:rPr lang="en-GB" b="1" dirty="0">
                <a:solidFill>
                  <a:srgbClr val="4A4E57"/>
                </a:solidFill>
                <a:latin typeface="+mn-lt"/>
              </a:rPr>
              <a:t>: </a:t>
            </a:r>
            <a:r>
              <a:rPr lang="en-GB" dirty="0">
                <a:solidFill>
                  <a:srgbClr val="4A4E57"/>
                </a:solidFill>
                <a:latin typeface="+mn-lt"/>
              </a:rPr>
              <a:t>Looking at value and risk metrics requires expertise because, </a:t>
            </a:r>
            <a:r>
              <a:rPr lang="en-GB" dirty="0">
                <a:solidFill>
                  <a:schemeClr val="accent4">
                    <a:lumMod val="50000"/>
                  </a:schemeClr>
                </a:solidFill>
                <a:latin typeface="+mn-lt"/>
              </a:rPr>
              <a:t>without data visualization, we must interpret complicated spreadsheets and numbers</a:t>
            </a:r>
            <a:r>
              <a:rPr lang="en-GB" dirty="0">
                <a:solidFill>
                  <a:srgbClr val="4A4E57"/>
                </a:solidFill>
                <a:latin typeface="+mn-lt"/>
              </a:rPr>
              <a:t>. Once information is visualized, we can then </a:t>
            </a:r>
            <a:r>
              <a:rPr lang="en-GB" dirty="0">
                <a:solidFill>
                  <a:srgbClr val="7030A0"/>
                </a:solidFill>
                <a:latin typeface="+mn-lt"/>
              </a:rPr>
              <a:t>pinpoint areas that may or may not require action</a:t>
            </a:r>
            <a:r>
              <a:rPr lang="en-GB" dirty="0">
                <a:solidFill>
                  <a:srgbClr val="4A4E57"/>
                </a:solidFill>
                <a:latin typeface="+mn-lt"/>
              </a:rPr>
              <a:t>.</a:t>
            </a:r>
          </a:p>
          <a:p>
            <a:pPr algn="just">
              <a:buFont typeface="Arial" panose="020B0604020202020204" pitchFamily="34" charset="0"/>
              <a:buChar char="•"/>
            </a:pPr>
            <a:r>
              <a:rPr lang="en-GB" b="1" u="sng" dirty="0">
                <a:solidFill>
                  <a:srgbClr val="4A4E57"/>
                </a:solidFill>
                <a:latin typeface="+mn-lt"/>
              </a:rPr>
              <a:t>Reacting to the Market:</a:t>
            </a:r>
            <a:r>
              <a:rPr lang="en-GB" b="1" dirty="0">
                <a:solidFill>
                  <a:srgbClr val="4A4E57"/>
                </a:solidFill>
                <a:latin typeface="+mn-lt"/>
              </a:rPr>
              <a:t> </a:t>
            </a:r>
            <a:r>
              <a:rPr lang="en-GB" dirty="0">
                <a:solidFill>
                  <a:srgbClr val="4A4E57"/>
                </a:solidFill>
                <a:latin typeface="+mn-lt"/>
              </a:rPr>
              <a:t>The </a:t>
            </a:r>
            <a:r>
              <a:rPr lang="en-GB" dirty="0">
                <a:solidFill>
                  <a:schemeClr val="accent4">
                    <a:lumMod val="50000"/>
                  </a:schemeClr>
                </a:solidFill>
                <a:latin typeface="+mn-lt"/>
              </a:rPr>
              <a:t>ability to obtain information quickly and easily with data displayed clearly on a functional dashboard allows businesses to act and respond to findings swiftly</a:t>
            </a:r>
            <a:r>
              <a:rPr lang="en-GB" dirty="0">
                <a:solidFill>
                  <a:srgbClr val="4A4E57"/>
                </a:solidFill>
                <a:latin typeface="+mn-lt"/>
              </a:rPr>
              <a:t> and helps to </a:t>
            </a:r>
            <a:r>
              <a:rPr lang="en-GB" dirty="0">
                <a:solidFill>
                  <a:srgbClr val="7030A0"/>
                </a:solidFill>
                <a:latin typeface="+mn-lt"/>
              </a:rPr>
              <a:t>avoid making mistakes.</a:t>
            </a:r>
          </a:p>
        </p:txBody>
      </p:sp>
    </p:spTree>
    <p:extLst>
      <p:ext uri="{BB962C8B-B14F-4D97-AF65-F5344CB8AC3E}">
        <p14:creationId xmlns:p14="http://schemas.microsoft.com/office/powerpoint/2010/main" val="1272698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20" y="0"/>
            <a:ext cx="8520600" cy="572700"/>
          </a:xfrm>
        </p:spPr>
        <p:txBody>
          <a:bodyPr/>
          <a:lstStyle/>
          <a:p>
            <a:r>
              <a:rPr lang="en-IN" dirty="0"/>
              <a:t>1. Most Android Ver. Supported Apps in Play store</a:t>
            </a:r>
          </a:p>
        </p:txBody>
      </p:sp>
      <p:pic>
        <p:nvPicPr>
          <p:cNvPr id="3" name="Picture 2"/>
          <p:cNvPicPr>
            <a:picLocks noChangeAspect="1"/>
          </p:cNvPicPr>
          <p:nvPr/>
        </p:nvPicPr>
        <p:blipFill>
          <a:blip r:embed="rId2"/>
          <a:stretch>
            <a:fillRect/>
          </a:stretch>
        </p:blipFill>
        <p:spPr>
          <a:xfrm>
            <a:off x="253218" y="715828"/>
            <a:ext cx="6018762" cy="4166254"/>
          </a:xfrm>
          <a:prstGeom prst="rect">
            <a:avLst/>
          </a:prstGeom>
        </p:spPr>
      </p:pic>
      <p:sp>
        <p:nvSpPr>
          <p:cNvPr id="4" name="TextBox 3"/>
          <p:cNvSpPr txBox="1"/>
          <p:nvPr/>
        </p:nvSpPr>
        <p:spPr>
          <a:xfrm>
            <a:off x="3981154" y="2429623"/>
            <a:ext cx="4519186" cy="1169551"/>
          </a:xfrm>
          <a:prstGeom prst="rect">
            <a:avLst/>
          </a:prstGeom>
          <a:solidFill>
            <a:schemeClr val="bg2"/>
          </a:solidFill>
        </p:spPr>
        <p:txBody>
          <a:bodyPr wrap="none" rtlCol="0">
            <a:spAutoFit/>
          </a:bodyPr>
          <a:lstStyle>
            <a:defPPr marR="0" lvl="0" algn="l" rtl="0">
              <a:lnSpc>
                <a:spcPct val="100000"/>
              </a:lnSpc>
              <a:spcBef>
                <a:spcPts val="0"/>
              </a:spcBef>
              <a:spcAft>
                <a:spcPts val="0"/>
              </a:spcAft>
            </a:defPPr>
            <a:lvl1pPr marL="342900" indent="-342900">
              <a:buAutoNum type="arabicPeriod"/>
            </a:lvl1pPr>
          </a:lstStyle>
          <a:p>
            <a:r>
              <a:rPr lang="en-IN" dirty="0"/>
              <a:t>Helpful to develop apps and minimum criteria</a:t>
            </a:r>
          </a:p>
          <a:p>
            <a:endParaRPr lang="en-IN" dirty="0"/>
          </a:p>
          <a:p>
            <a:r>
              <a:rPr lang="en-IN" dirty="0"/>
              <a:t>Find out outdate versions of apps  </a:t>
            </a:r>
          </a:p>
          <a:p>
            <a:endParaRPr lang="en-IN" dirty="0"/>
          </a:p>
          <a:p>
            <a:r>
              <a:rPr lang="en-IN" dirty="0"/>
              <a:t>Identify detail about new trend version contribution</a:t>
            </a:r>
          </a:p>
        </p:txBody>
      </p:sp>
    </p:spTree>
    <p:extLst>
      <p:ext uri="{BB962C8B-B14F-4D97-AF65-F5344CB8AC3E}">
        <p14:creationId xmlns:p14="http://schemas.microsoft.com/office/powerpoint/2010/main" val="3818552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45" y="0"/>
            <a:ext cx="8520600" cy="572700"/>
          </a:xfrm>
          <a:noFill/>
          <a:ln>
            <a:noFill/>
          </a:ln>
        </p:spPr>
        <p:txBody>
          <a:bodyPr spcFirstLastPara="1" wrap="square" lIns="91425" tIns="91425" rIns="91425" bIns="91425" anchor="t" anchorCtr="0">
            <a:noAutofit/>
          </a:bodyPr>
          <a:lstStyle/>
          <a:p>
            <a:r>
              <a:rPr lang="en-GB" dirty="0"/>
              <a:t>2. Top Categories in Play store</a:t>
            </a:r>
            <a:endParaRPr lang="en-IN" dirty="0"/>
          </a:p>
        </p:txBody>
      </p:sp>
      <p:pic>
        <p:nvPicPr>
          <p:cNvPr id="5" name="Picture 4"/>
          <p:cNvPicPr>
            <a:picLocks noChangeAspect="1"/>
          </p:cNvPicPr>
          <p:nvPr/>
        </p:nvPicPr>
        <p:blipFill>
          <a:blip r:embed="rId2"/>
          <a:stretch>
            <a:fillRect/>
          </a:stretch>
        </p:blipFill>
        <p:spPr>
          <a:xfrm>
            <a:off x="0" y="572700"/>
            <a:ext cx="6006905" cy="4320035"/>
          </a:xfrm>
          <a:prstGeom prst="rect">
            <a:avLst/>
          </a:prstGeom>
        </p:spPr>
      </p:pic>
      <p:sp>
        <p:nvSpPr>
          <p:cNvPr id="4" name="TextBox 3"/>
          <p:cNvSpPr txBox="1"/>
          <p:nvPr/>
        </p:nvSpPr>
        <p:spPr>
          <a:xfrm>
            <a:off x="5912290" y="1601374"/>
            <a:ext cx="3084499" cy="1600438"/>
          </a:xfrm>
          <a:prstGeom prst="rect">
            <a:avLst/>
          </a:prstGeom>
          <a:solidFill>
            <a:schemeClr val="bg2"/>
          </a:solidFill>
        </p:spPr>
        <p:txBody>
          <a:bodyPr wrap="square" rtlCol="0">
            <a:spAutoFit/>
          </a:bodyPr>
          <a:lstStyle/>
          <a:p>
            <a:pPr marL="342900" indent="-342900">
              <a:buAutoNum type="arabicPeriod"/>
            </a:pPr>
            <a:r>
              <a:rPr lang="en-IN" dirty="0"/>
              <a:t>Helpful in identifying the common categories of app</a:t>
            </a:r>
          </a:p>
          <a:p>
            <a:pPr marL="342900" indent="-342900">
              <a:buFont typeface="+mj-lt"/>
              <a:buAutoNum type="arabicPeriod"/>
            </a:pPr>
            <a:endParaRPr lang="en-IN" dirty="0"/>
          </a:p>
          <a:p>
            <a:pPr marL="342900" indent="-342900">
              <a:buAutoNum type="arabicPeriod"/>
            </a:pPr>
            <a:r>
              <a:rPr lang="en-IN" dirty="0"/>
              <a:t>Able to find the least number of apps available category wise</a:t>
            </a:r>
          </a:p>
          <a:p>
            <a:pPr marL="342900" indent="-342900">
              <a:buFont typeface="+mj-lt"/>
              <a:buAutoNum type="arabicPeriod"/>
            </a:pPr>
            <a:endParaRPr lang="en-IN" dirty="0"/>
          </a:p>
          <a:p>
            <a:pPr marL="342900" indent="-342900">
              <a:buAutoNum type="arabicPeriod"/>
            </a:pPr>
            <a:r>
              <a:rPr lang="en-IN" dirty="0"/>
              <a:t>Each categories' contribution</a:t>
            </a:r>
          </a:p>
        </p:txBody>
      </p:sp>
    </p:spTree>
    <p:extLst>
      <p:ext uri="{BB962C8B-B14F-4D97-AF65-F5344CB8AC3E}">
        <p14:creationId xmlns:p14="http://schemas.microsoft.com/office/powerpoint/2010/main" val="3541647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023" y="0"/>
            <a:ext cx="8520600" cy="572700"/>
          </a:xfrm>
          <a:noFill/>
          <a:ln>
            <a:noFill/>
          </a:ln>
        </p:spPr>
        <p:txBody>
          <a:bodyPr spcFirstLastPara="1" wrap="square" lIns="91425" tIns="91425" rIns="91425" bIns="91425" anchor="t" anchorCtr="0">
            <a:noAutofit/>
          </a:bodyPr>
          <a:lstStyle/>
          <a:p>
            <a:r>
              <a:rPr lang="en-IN" dirty="0"/>
              <a:t>3. </a:t>
            </a:r>
            <a:r>
              <a:rPr lang="en-GB" dirty="0"/>
              <a:t>Top 10 Genres in Play store</a:t>
            </a:r>
            <a:endParaRPr lang="en-IN" dirty="0"/>
          </a:p>
        </p:txBody>
      </p:sp>
      <p:pic>
        <p:nvPicPr>
          <p:cNvPr id="3" name="Picture 2"/>
          <p:cNvPicPr>
            <a:picLocks noChangeAspect="1"/>
          </p:cNvPicPr>
          <p:nvPr/>
        </p:nvPicPr>
        <p:blipFill>
          <a:blip r:embed="rId2"/>
          <a:stretch>
            <a:fillRect/>
          </a:stretch>
        </p:blipFill>
        <p:spPr>
          <a:xfrm>
            <a:off x="0" y="572700"/>
            <a:ext cx="6907237" cy="4407170"/>
          </a:xfrm>
          <a:prstGeom prst="rect">
            <a:avLst/>
          </a:prstGeom>
        </p:spPr>
      </p:pic>
      <p:sp>
        <p:nvSpPr>
          <p:cNvPr id="4" name="TextBox 3"/>
          <p:cNvSpPr txBox="1"/>
          <p:nvPr/>
        </p:nvSpPr>
        <p:spPr>
          <a:xfrm>
            <a:off x="4521543" y="879559"/>
            <a:ext cx="4291559" cy="738664"/>
          </a:xfrm>
          <a:prstGeom prst="rect">
            <a:avLst/>
          </a:prstGeom>
          <a:solidFill>
            <a:schemeClr val="bg2"/>
          </a:solidFill>
        </p:spPr>
        <p:txBody>
          <a:bodyPr wrap="none" rtlCol="0">
            <a:spAutoFit/>
          </a:bodyPr>
          <a:lstStyle/>
          <a:p>
            <a:pPr marL="342900" indent="-342900">
              <a:buAutoNum type="arabicPeriod"/>
            </a:pPr>
            <a:r>
              <a:rPr lang="en-IN" dirty="0"/>
              <a:t>Helpful in identifying top 10 genres in play store</a:t>
            </a:r>
          </a:p>
          <a:p>
            <a:pPr marL="342900" indent="-342900">
              <a:buFont typeface="+mj-lt"/>
              <a:buAutoNum type="arabicPeriod"/>
            </a:pPr>
            <a:endParaRPr lang="en-IN" dirty="0"/>
          </a:p>
          <a:p>
            <a:pPr marL="342900" indent="-342900">
              <a:buAutoNum type="arabicPeriod"/>
            </a:pPr>
            <a:r>
              <a:rPr lang="en-IN" dirty="0"/>
              <a:t>Most Contributed genre</a:t>
            </a:r>
          </a:p>
        </p:txBody>
      </p:sp>
    </p:spTree>
    <p:extLst>
      <p:ext uri="{BB962C8B-B14F-4D97-AF65-F5344CB8AC3E}">
        <p14:creationId xmlns:p14="http://schemas.microsoft.com/office/powerpoint/2010/main" val="2796411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447" y="0"/>
            <a:ext cx="8520600" cy="572700"/>
          </a:xfrm>
          <a:noFill/>
          <a:ln>
            <a:noFill/>
          </a:ln>
        </p:spPr>
        <p:txBody>
          <a:bodyPr spcFirstLastPara="1" wrap="square" lIns="91425" tIns="91425" rIns="91425" bIns="91425" anchor="t" anchorCtr="0">
            <a:noAutofit/>
          </a:bodyPr>
          <a:lstStyle/>
          <a:p>
            <a:r>
              <a:rPr lang="en-GB" dirty="0"/>
              <a:t>4. Most Frequent Rating on play store Apps</a:t>
            </a:r>
          </a:p>
        </p:txBody>
      </p:sp>
      <p:pic>
        <p:nvPicPr>
          <p:cNvPr id="3" name="Picture 2"/>
          <p:cNvPicPr>
            <a:picLocks noChangeAspect="1"/>
          </p:cNvPicPr>
          <p:nvPr/>
        </p:nvPicPr>
        <p:blipFill>
          <a:blip r:embed="rId2"/>
          <a:stretch>
            <a:fillRect/>
          </a:stretch>
        </p:blipFill>
        <p:spPr>
          <a:xfrm>
            <a:off x="215447" y="799887"/>
            <a:ext cx="8183117" cy="4039164"/>
          </a:xfrm>
          <a:prstGeom prst="rect">
            <a:avLst/>
          </a:prstGeom>
        </p:spPr>
      </p:pic>
      <p:sp>
        <p:nvSpPr>
          <p:cNvPr id="4" name="TextBox 3"/>
          <p:cNvSpPr txBox="1"/>
          <p:nvPr/>
        </p:nvSpPr>
        <p:spPr>
          <a:xfrm>
            <a:off x="1105929" y="2812381"/>
            <a:ext cx="4070345" cy="307777"/>
          </a:xfrm>
          <a:prstGeom prst="rect">
            <a:avLst/>
          </a:prstGeom>
          <a:solidFill>
            <a:schemeClr val="bg2"/>
          </a:solidFill>
        </p:spPr>
        <p:txBody>
          <a:bodyPr wrap="none" rtlCol="0">
            <a:spAutoFit/>
          </a:bodyPr>
          <a:lstStyle/>
          <a:p>
            <a:pPr marL="342900" indent="-342900">
              <a:buAutoNum type="arabicPeriod"/>
            </a:pPr>
            <a:r>
              <a:rPr lang="en-IN" dirty="0"/>
              <a:t>Most app have received rating of </a:t>
            </a:r>
            <a:r>
              <a:rPr lang="en-IN" dirty="0" err="1"/>
              <a:t>approx</a:t>
            </a:r>
            <a:r>
              <a:rPr lang="en-IN" dirty="0"/>
              <a:t> 4.3</a:t>
            </a:r>
          </a:p>
        </p:txBody>
      </p:sp>
    </p:spTree>
    <p:extLst>
      <p:ext uri="{BB962C8B-B14F-4D97-AF65-F5344CB8AC3E}">
        <p14:creationId xmlns:p14="http://schemas.microsoft.com/office/powerpoint/2010/main" val="1695537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685" y="0"/>
            <a:ext cx="8520600" cy="572700"/>
          </a:xfrm>
          <a:noFill/>
          <a:ln>
            <a:noFill/>
          </a:ln>
        </p:spPr>
        <p:txBody>
          <a:bodyPr spcFirstLastPara="1" wrap="square" lIns="91425" tIns="91425" rIns="91425" bIns="91425" anchor="t" anchorCtr="0">
            <a:noAutofit/>
          </a:bodyPr>
          <a:lstStyle/>
          <a:p>
            <a:r>
              <a:rPr lang="en-GB" dirty="0"/>
              <a:t>5.Paid and Free Apps Ratio Across play store</a:t>
            </a:r>
            <a:br>
              <a:rPr lang="en-GB" dirty="0"/>
            </a:br>
            <a:endParaRPr lang="en-IN" dirty="0"/>
          </a:p>
        </p:txBody>
      </p:sp>
      <p:pic>
        <p:nvPicPr>
          <p:cNvPr id="335" name="Picture 334"/>
          <p:cNvPicPr>
            <a:picLocks noChangeAspect="1"/>
          </p:cNvPicPr>
          <p:nvPr/>
        </p:nvPicPr>
        <p:blipFill>
          <a:blip r:embed="rId2"/>
          <a:stretch>
            <a:fillRect/>
          </a:stretch>
        </p:blipFill>
        <p:spPr>
          <a:xfrm>
            <a:off x="100685" y="572700"/>
            <a:ext cx="5553753" cy="4499823"/>
          </a:xfrm>
          <a:prstGeom prst="rect">
            <a:avLst/>
          </a:prstGeom>
        </p:spPr>
      </p:pic>
      <p:sp>
        <p:nvSpPr>
          <p:cNvPr id="336" name="TextBox 335"/>
          <p:cNvSpPr txBox="1"/>
          <p:nvPr/>
        </p:nvSpPr>
        <p:spPr>
          <a:xfrm>
            <a:off x="4571778" y="2066794"/>
            <a:ext cx="3406702" cy="1169551"/>
          </a:xfrm>
          <a:prstGeom prst="rect">
            <a:avLst/>
          </a:prstGeom>
          <a:solidFill>
            <a:schemeClr val="bg2"/>
          </a:solidFill>
        </p:spPr>
        <p:txBody>
          <a:bodyPr wrap="none" rtlCol="0">
            <a:spAutoFit/>
          </a:bodyPr>
          <a:lstStyle/>
          <a:p>
            <a:pPr marL="342900" lvl="2" indent="-342900">
              <a:buFont typeface="+mj-lt"/>
              <a:buAutoNum type="arabicPeriod"/>
            </a:pPr>
            <a:r>
              <a:rPr lang="en-GB" dirty="0"/>
              <a:t>Nan value in type column are </a:t>
            </a:r>
            <a:r>
              <a:rPr lang="en-GB" b="1" dirty="0"/>
              <a:t>0.01%</a:t>
            </a:r>
          </a:p>
          <a:p>
            <a:pPr marL="342900" lvl="2" indent="-342900">
              <a:buFont typeface="+mj-lt"/>
              <a:buAutoNum type="arabicPeriod"/>
            </a:pPr>
            <a:endParaRPr lang="en-GB" dirty="0"/>
          </a:p>
          <a:p>
            <a:pPr marL="342900" lvl="2" indent="-342900">
              <a:buFont typeface="+mj-lt"/>
              <a:buAutoNum type="arabicPeriod"/>
            </a:pPr>
            <a:r>
              <a:rPr lang="en-GB" dirty="0"/>
              <a:t>Free apps in </a:t>
            </a:r>
            <a:r>
              <a:rPr lang="en-GB" dirty="0" err="1"/>
              <a:t>playstore</a:t>
            </a:r>
            <a:r>
              <a:rPr lang="en-GB" dirty="0"/>
              <a:t> are </a:t>
            </a:r>
            <a:r>
              <a:rPr lang="en-GB" b="1" dirty="0"/>
              <a:t>92.60%</a:t>
            </a:r>
          </a:p>
          <a:p>
            <a:pPr marL="342900" lvl="2" indent="-342900">
              <a:buFont typeface="+mj-lt"/>
              <a:buAutoNum type="arabicPeriod"/>
            </a:pPr>
            <a:endParaRPr lang="en-GB" dirty="0"/>
          </a:p>
          <a:p>
            <a:pPr marL="342900" lvl="2" indent="-342900">
              <a:buFont typeface="+mj-lt"/>
              <a:buAutoNum type="arabicPeriod"/>
            </a:pPr>
            <a:r>
              <a:rPr lang="en-GB" dirty="0"/>
              <a:t>Paid apps in </a:t>
            </a:r>
            <a:r>
              <a:rPr lang="en-GB" dirty="0" err="1"/>
              <a:t>playstore</a:t>
            </a:r>
            <a:r>
              <a:rPr lang="en-GB" dirty="0"/>
              <a:t> are </a:t>
            </a:r>
            <a:r>
              <a:rPr lang="en-GB" b="1" dirty="0"/>
              <a:t>7.39%</a:t>
            </a:r>
            <a:endParaRPr lang="en-GB" dirty="0"/>
          </a:p>
        </p:txBody>
      </p:sp>
    </p:spTree>
    <p:extLst>
      <p:ext uri="{BB962C8B-B14F-4D97-AF65-F5344CB8AC3E}">
        <p14:creationId xmlns:p14="http://schemas.microsoft.com/office/powerpoint/2010/main" val="1012592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lstStyle/>
          <a:p>
            <a:r>
              <a:rPr lang="en-GB" dirty="0"/>
              <a:t>6.App Update Details ‘By Year’</a:t>
            </a:r>
            <a:endParaRPr lang="en-IN" dirty="0"/>
          </a:p>
        </p:txBody>
      </p:sp>
      <p:pic>
        <p:nvPicPr>
          <p:cNvPr id="3" name="Picture 2"/>
          <p:cNvPicPr>
            <a:picLocks noChangeAspect="1"/>
          </p:cNvPicPr>
          <p:nvPr/>
        </p:nvPicPr>
        <p:blipFill>
          <a:blip r:embed="rId2"/>
          <a:stretch>
            <a:fillRect/>
          </a:stretch>
        </p:blipFill>
        <p:spPr>
          <a:xfrm>
            <a:off x="0" y="572700"/>
            <a:ext cx="7773485" cy="4220164"/>
          </a:xfrm>
          <a:prstGeom prst="rect">
            <a:avLst/>
          </a:prstGeom>
        </p:spPr>
      </p:pic>
      <p:sp>
        <p:nvSpPr>
          <p:cNvPr id="4" name="TextBox 3"/>
          <p:cNvSpPr txBox="1"/>
          <p:nvPr/>
        </p:nvSpPr>
        <p:spPr>
          <a:xfrm>
            <a:off x="885389" y="2417861"/>
            <a:ext cx="5136342" cy="307777"/>
          </a:xfrm>
          <a:prstGeom prst="rect">
            <a:avLst/>
          </a:prstGeom>
          <a:solidFill>
            <a:schemeClr val="bg2"/>
          </a:solidFill>
        </p:spPr>
        <p:txBody>
          <a:bodyPr wrap="none" rtlCol="0">
            <a:spAutoFit/>
          </a:bodyPr>
          <a:lstStyle/>
          <a:p>
            <a:pPr lvl="2"/>
            <a:r>
              <a:rPr lang="en-GB" dirty="0"/>
              <a:t>1.Very wide range of app updated in play store during 2017-18</a:t>
            </a:r>
            <a:endParaRPr lang="en-GB" b="1" dirty="0"/>
          </a:p>
        </p:txBody>
      </p:sp>
    </p:spTree>
    <p:extLst>
      <p:ext uri="{BB962C8B-B14F-4D97-AF65-F5344CB8AC3E}">
        <p14:creationId xmlns:p14="http://schemas.microsoft.com/office/powerpoint/2010/main" val="3093770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401"/>
            <a:ext cx="8520600" cy="572700"/>
          </a:xfrm>
        </p:spPr>
        <p:txBody>
          <a:bodyPr/>
          <a:lstStyle/>
          <a:p>
            <a:r>
              <a:rPr lang="en-IN" dirty="0"/>
              <a:t>7. Age Wise Free &amp; Paid Apps User’s Detail</a:t>
            </a:r>
          </a:p>
        </p:txBody>
      </p:sp>
      <p:pic>
        <p:nvPicPr>
          <p:cNvPr id="5" name="Picture 4"/>
          <p:cNvPicPr>
            <a:picLocks noChangeAspect="1"/>
          </p:cNvPicPr>
          <p:nvPr/>
        </p:nvPicPr>
        <p:blipFill rotWithShape="1">
          <a:blip r:embed="rId2"/>
          <a:srcRect t="24228"/>
          <a:stretch/>
        </p:blipFill>
        <p:spPr>
          <a:xfrm>
            <a:off x="0" y="671534"/>
            <a:ext cx="6783572" cy="4308220"/>
          </a:xfrm>
          <a:prstGeom prst="rect">
            <a:avLst/>
          </a:prstGeom>
        </p:spPr>
      </p:pic>
      <p:pic>
        <p:nvPicPr>
          <p:cNvPr id="4" name="Picture 3"/>
          <p:cNvPicPr>
            <a:picLocks noChangeAspect="1"/>
          </p:cNvPicPr>
          <p:nvPr/>
        </p:nvPicPr>
        <p:blipFill rotWithShape="1">
          <a:blip r:embed="rId2"/>
          <a:srcRect b="74808"/>
          <a:stretch/>
        </p:blipFill>
        <p:spPr>
          <a:xfrm>
            <a:off x="1569693" y="1633292"/>
            <a:ext cx="6379292" cy="1346977"/>
          </a:xfrm>
          <a:prstGeom prst="rect">
            <a:avLst/>
          </a:prstGeom>
        </p:spPr>
      </p:pic>
      <p:sp>
        <p:nvSpPr>
          <p:cNvPr id="6" name="TextBox 5"/>
          <p:cNvSpPr txBox="1"/>
          <p:nvPr/>
        </p:nvSpPr>
        <p:spPr>
          <a:xfrm>
            <a:off x="1758357" y="2980269"/>
            <a:ext cx="6001964" cy="307777"/>
          </a:xfrm>
          <a:prstGeom prst="rect">
            <a:avLst/>
          </a:prstGeom>
          <a:solidFill>
            <a:schemeClr val="bg2"/>
          </a:solidFill>
        </p:spPr>
        <p:txBody>
          <a:bodyPr wrap="none" rtlCol="0">
            <a:spAutoFit/>
          </a:bodyPr>
          <a:lstStyle/>
          <a:p>
            <a:r>
              <a:rPr lang="en-IN" dirty="0"/>
              <a:t>After ‘Everyone’ , ‘Teen’ are the max no. of user of the paid and free apps</a:t>
            </a:r>
          </a:p>
        </p:txBody>
      </p:sp>
    </p:spTree>
    <p:extLst>
      <p:ext uri="{BB962C8B-B14F-4D97-AF65-F5344CB8AC3E}">
        <p14:creationId xmlns:p14="http://schemas.microsoft.com/office/powerpoint/2010/main" val="34286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a:noFill/>
          <a:ln>
            <a:noFill/>
          </a:ln>
        </p:spPr>
        <p:txBody>
          <a:bodyPr spcFirstLastPara="1" wrap="square" lIns="91425" tIns="91425" rIns="91425" bIns="91425" anchor="t" anchorCtr="0">
            <a:noAutofit/>
          </a:bodyPr>
          <a:lstStyle/>
          <a:p>
            <a:r>
              <a:rPr lang="en-IN" dirty="0"/>
              <a:t>8. Apps Size Across Database</a:t>
            </a:r>
          </a:p>
        </p:txBody>
      </p:sp>
      <p:pic>
        <p:nvPicPr>
          <p:cNvPr id="3" name="Picture 2"/>
          <p:cNvPicPr>
            <a:picLocks noChangeAspect="1"/>
          </p:cNvPicPr>
          <p:nvPr/>
        </p:nvPicPr>
        <p:blipFill rotWithShape="1">
          <a:blip r:embed="rId2"/>
          <a:srcRect t="18088"/>
          <a:stretch/>
        </p:blipFill>
        <p:spPr>
          <a:xfrm>
            <a:off x="-1" y="689658"/>
            <a:ext cx="6528391" cy="4213959"/>
          </a:xfrm>
          <a:prstGeom prst="rect">
            <a:avLst/>
          </a:prstGeom>
        </p:spPr>
      </p:pic>
      <p:pic>
        <p:nvPicPr>
          <p:cNvPr id="4" name="Picture 3"/>
          <p:cNvPicPr>
            <a:picLocks noChangeAspect="1"/>
          </p:cNvPicPr>
          <p:nvPr/>
        </p:nvPicPr>
        <p:blipFill rotWithShape="1">
          <a:blip r:embed="rId2"/>
          <a:srcRect b="80432"/>
          <a:stretch/>
        </p:blipFill>
        <p:spPr>
          <a:xfrm>
            <a:off x="2013440" y="1382887"/>
            <a:ext cx="6201640" cy="956275"/>
          </a:xfrm>
          <a:prstGeom prst="rect">
            <a:avLst/>
          </a:prstGeom>
        </p:spPr>
      </p:pic>
      <p:sp>
        <p:nvSpPr>
          <p:cNvPr id="5" name="TextBox 4"/>
          <p:cNvSpPr txBox="1"/>
          <p:nvPr/>
        </p:nvSpPr>
        <p:spPr>
          <a:xfrm>
            <a:off x="2235725" y="2878502"/>
            <a:ext cx="3724096" cy="307777"/>
          </a:xfrm>
          <a:prstGeom prst="rect">
            <a:avLst/>
          </a:prstGeom>
          <a:solidFill>
            <a:schemeClr val="bg2"/>
          </a:solidFill>
        </p:spPr>
        <p:txBody>
          <a:bodyPr wrap="none" rtlCol="0">
            <a:spAutoFit/>
          </a:bodyPr>
          <a:lstStyle/>
          <a:p>
            <a:pPr marL="342900" indent="-342900">
              <a:buAutoNum type="arabicPeriod"/>
            </a:pPr>
            <a:r>
              <a:rPr lang="en-IN" dirty="0"/>
              <a:t>0-20MB size apps are most in play store</a:t>
            </a:r>
          </a:p>
        </p:txBody>
      </p:sp>
    </p:spTree>
    <p:extLst>
      <p:ext uri="{BB962C8B-B14F-4D97-AF65-F5344CB8AC3E}">
        <p14:creationId xmlns:p14="http://schemas.microsoft.com/office/powerpoint/2010/main" val="703661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279" y="0"/>
            <a:ext cx="8520600" cy="572700"/>
          </a:xfrm>
          <a:noFill/>
          <a:ln>
            <a:noFill/>
          </a:ln>
        </p:spPr>
        <p:txBody>
          <a:bodyPr spcFirstLastPara="1" wrap="square" lIns="91425" tIns="91425" rIns="91425" bIns="91425" anchor="t" anchorCtr="0">
            <a:noAutofit/>
          </a:bodyPr>
          <a:lstStyle/>
          <a:p>
            <a:r>
              <a:rPr lang="en-GB" dirty="0"/>
              <a:t>9. Sentiment Data Across the All Reviews</a:t>
            </a:r>
            <a:endParaRPr lang="en-IN" dirty="0"/>
          </a:p>
        </p:txBody>
      </p:sp>
      <p:pic>
        <p:nvPicPr>
          <p:cNvPr id="3" name="Picture 2"/>
          <p:cNvPicPr>
            <a:picLocks noChangeAspect="1"/>
          </p:cNvPicPr>
          <p:nvPr/>
        </p:nvPicPr>
        <p:blipFill>
          <a:blip r:embed="rId2"/>
          <a:stretch>
            <a:fillRect/>
          </a:stretch>
        </p:blipFill>
        <p:spPr>
          <a:xfrm>
            <a:off x="156546" y="569920"/>
            <a:ext cx="8025757" cy="4450096"/>
          </a:xfrm>
          <a:prstGeom prst="rect">
            <a:avLst/>
          </a:prstGeom>
        </p:spPr>
      </p:pic>
    </p:spTree>
    <p:extLst>
      <p:ext uri="{BB962C8B-B14F-4D97-AF65-F5344CB8AC3E}">
        <p14:creationId xmlns:p14="http://schemas.microsoft.com/office/powerpoint/2010/main" val="3707467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IN" dirty="0"/>
              <a:t>Introduction</a:t>
            </a:r>
          </a:p>
        </p:txBody>
      </p:sp>
      <p:sp>
        <p:nvSpPr>
          <p:cNvPr id="3" name="Text Placeholder 2"/>
          <p:cNvSpPr>
            <a:spLocks noGrp="1"/>
          </p:cNvSpPr>
          <p:nvPr>
            <p:ph type="body" idx="1"/>
          </p:nvPr>
        </p:nvSpPr>
        <p:spPr>
          <a:xfrm>
            <a:off x="311700" y="728420"/>
            <a:ext cx="5691559" cy="4076055"/>
          </a:xfrm>
        </p:spPr>
        <p:style>
          <a:lnRef idx="2">
            <a:schemeClr val="accent3"/>
          </a:lnRef>
          <a:fillRef idx="1">
            <a:schemeClr val="lt1"/>
          </a:fillRef>
          <a:effectRef idx="0">
            <a:schemeClr val="accent3"/>
          </a:effectRef>
          <a:fontRef idx="minor">
            <a:schemeClr val="dk1"/>
          </a:fontRef>
        </p:style>
        <p:txBody>
          <a:bodyPr/>
          <a:lstStyle/>
          <a:p>
            <a:pPr marL="114300" indent="0">
              <a:buNone/>
            </a:pPr>
            <a:endParaRPr lang="en-GB" dirty="0"/>
          </a:p>
          <a:p>
            <a:r>
              <a:rPr lang="en-GB" dirty="0"/>
              <a:t>The Play Store apps data has enormous potential to drive app-making businesses to success. Actionable insights can be drawn for developers to work on and capture the Android market</a:t>
            </a:r>
          </a:p>
          <a:p>
            <a:pPr marL="114300" indent="0">
              <a:buNone/>
            </a:pPr>
            <a:endParaRPr lang="en-GB" dirty="0"/>
          </a:p>
          <a:p>
            <a:r>
              <a:rPr lang="en-GB" dirty="0"/>
              <a:t>Taking into account billion of Android users worldwide, mining this data has the potential to reveal user behaviours and trends in the whole global scope. This dataset is obtained from scraping Google Play Store.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3259" y="1053884"/>
            <a:ext cx="3140741" cy="3130658"/>
          </a:xfrm>
          <a:prstGeom prst="rect">
            <a:avLst/>
          </a:prstGeom>
        </p:spPr>
      </p:pic>
    </p:spTree>
    <p:extLst>
      <p:ext uri="{BB962C8B-B14F-4D97-AF65-F5344CB8AC3E}">
        <p14:creationId xmlns:p14="http://schemas.microsoft.com/office/powerpoint/2010/main" val="2802803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136" y="0"/>
            <a:ext cx="8520600" cy="572700"/>
          </a:xfrm>
        </p:spPr>
        <p:txBody>
          <a:bodyPr/>
          <a:lstStyle/>
          <a:p>
            <a:r>
              <a:rPr lang="en-GB" dirty="0"/>
              <a:t>10. App Pricing Trend Across Popular Categories</a:t>
            </a:r>
            <a:endParaRPr lang="en-IN" dirty="0"/>
          </a:p>
        </p:txBody>
      </p:sp>
      <p:pic>
        <p:nvPicPr>
          <p:cNvPr id="3" name="Picture 2"/>
          <p:cNvPicPr>
            <a:picLocks noChangeAspect="1"/>
          </p:cNvPicPr>
          <p:nvPr/>
        </p:nvPicPr>
        <p:blipFill>
          <a:blip r:embed="rId2"/>
          <a:stretch>
            <a:fillRect/>
          </a:stretch>
        </p:blipFill>
        <p:spPr>
          <a:xfrm>
            <a:off x="122513" y="702415"/>
            <a:ext cx="8891752" cy="1352739"/>
          </a:xfrm>
          <a:prstGeom prst="rect">
            <a:avLst/>
          </a:prstGeom>
        </p:spPr>
      </p:pic>
      <p:pic>
        <p:nvPicPr>
          <p:cNvPr id="4" name="Picture 3"/>
          <p:cNvPicPr>
            <a:picLocks noChangeAspect="1"/>
          </p:cNvPicPr>
          <p:nvPr/>
        </p:nvPicPr>
        <p:blipFill>
          <a:blip r:embed="rId3"/>
          <a:stretch>
            <a:fillRect/>
          </a:stretch>
        </p:blipFill>
        <p:spPr>
          <a:xfrm>
            <a:off x="1415285" y="2055154"/>
            <a:ext cx="4948937" cy="2954589"/>
          </a:xfrm>
          <a:prstGeom prst="rect">
            <a:avLst/>
          </a:prstGeom>
        </p:spPr>
      </p:pic>
    </p:spTree>
    <p:extLst>
      <p:ext uri="{BB962C8B-B14F-4D97-AF65-F5344CB8AC3E}">
        <p14:creationId xmlns:p14="http://schemas.microsoft.com/office/powerpoint/2010/main" val="3066949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045" y="0"/>
            <a:ext cx="8520600" cy="572700"/>
          </a:xfrm>
          <a:noFill/>
          <a:ln>
            <a:noFill/>
          </a:ln>
        </p:spPr>
        <p:txBody>
          <a:bodyPr spcFirstLastPara="1" wrap="square" lIns="91425" tIns="91425" rIns="91425" bIns="91425" anchor="t" anchorCtr="0">
            <a:noAutofit/>
          </a:bodyPr>
          <a:lstStyle/>
          <a:p>
            <a:r>
              <a:rPr lang="en-GB" dirty="0"/>
              <a:t>11. Feedback in Popular app category</a:t>
            </a:r>
            <a:endParaRPr lang="en-IN" dirty="0"/>
          </a:p>
        </p:txBody>
      </p:sp>
      <p:pic>
        <p:nvPicPr>
          <p:cNvPr id="3" name="Picture 2"/>
          <p:cNvPicPr>
            <a:picLocks noChangeAspect="1"/>
          </p:cNvPicPr>
          <p:nvPr/>
        </p:nvPicPr>
        <p:blipFill>
          <a:blip r:embed="rId2"/>
          <a:stretch>
            <a:fillRect/>
          </a:stretch>
        </p:blipFill>
        <p:spPr>
          <a:xfrm>
            <a:off x="627011" y="572700"/>
            <a:ext cx="6913858" cy="4516815"/>
          </a:xfrm>
          <a:prstGeom prst="rect">
            <a:avLst/>
          </a:prstGeom>
        </p:spPr>
      </p:pic>
    </p:spTree>
    <p:extLst>
      <p:ext uri="{BB962C8B-B14F-4D97-AF65-F5344CB8AC3E}">
        <p14:creationId xmlns:p14="http://schemas.microsoft.com/office/powerpoint/2010/main" val="824419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14" y="0"/>
            <a:ext cx="8520600" cy="572700"/>
          </a:xfrm>
          <a:noFill/>
          <a:ln>
            <a:noFill/>
          </a:ln>
        </p:spPr>
        <p:txBody>
          <a:bodyPr spcFirstLastPara="1" wrap="square" lIns="91425" tIns="91425" rIns="91425" bIns="91425" anchor="t" anchorCtr="0">
            <a:noAutofit/>
          </a:bodyPr>
          <a:lstStyle/>
          <a:p>
            <a:r>
              <a:rPr lang="en-GB" dirty="0"/>
              <a:t>12. </a:t>
            </a:r>
            <a:r>
              <a:rPr lang="en-GB" sz="2400" dirty="0" err="1"/>
              <a:t>Sentiment_Polarity</a:t>
            </a:r>
            <a:r>
              <a:rPr lang="en-GB" sz="2400" dirty="0"/>
              <a:t> relation with paid and Free App</a:t>
            </a:r>
            <a:br>
              <a:rPr lang="en-GB" dirty="0"/>
            </a:br>
            <a:endParaRPr lang="en-IN" dirty="0"/>
          </a:p>
        </p:txBody>
      </p:sp>
      <p:pic>
        <p:nvPicPr>
          <p:cNvPr id="3" name="Picture 2"/>
          <p:cNvPicPr>
            <a:picLocks noChangeAspect="1"/>
          </p:cNvPicPr>
          <p:nvPr/>
        </p:nvPicPr>
        <p:blipFill>
          <a:blip r:embed="rId2"/>
          <a:stretch>
            <a:fillRect/>
          </a:stretch>
        </p:blipFill>
        <p:spPr>
          <a:xfrm>
            <a:off x="975061" y="572700"/>
            <a:ext cx="6815506" cy="4461522"/>
          </a:xfrm>
          <a:prstGeom prst="rect">
            <a:avLst/>
          </a:prstGeom>
        </p:spPr>
      </p:pic>
    </p:spTree>
    <p:extLst>
      <p:ext uri="{BB962C8B-B14F-4D97-AF65-F5344CB8AC3E}">
        <p14:creationId xmlns:p14="http://schemas.microsoft.com/office/powerpoint/2010/main" val="1819101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0" y="0"/>
            <a:ext cx="8520600" cy="572700"/>
          </a:xfrm>
          <a:noFill/>
          <a:ln>
            <a:noFill/>
          </a:ln>
        </p:spPr>
        <p:txBody>
          <a:bodyPr spcFirstLastPara="1" wrap="square" lIns="91425" tIns="91425" rIns="91425" bIns="91425" anchor="t" anchorCtr="0">
            <a:noAutofit/>
          </a:bodyPr>
          <a:lstStyle/>
          <a:p>
            <a:r>
              <a:rPr lang="en-GB" dirty="0"/>
              <a:t>13. Content Rating Relation with Sentiment Polarity</a:t>
            </a:r>
            <a:endParaRPr lang="en-IN" dirty="0"/>
          </a:p>
        </p:txBody>
      </p:sp>
      <p:pic>
        <p:nvPicPr>
          <p:cNvPr id="3" name="Picture 2"/>
          <p:cNvPicPr>
            <a:picLocks noChangeAspect="1"/>
          </p:cNvPicPr>
          <p:nvPr/>
        </p:nvPicPr>
        <p:blipFill>
          <a:blip r:embed="rId2"/>
          <a:stretch>
            <a:fillRect/>
          </a:stretch>
        </p:blipFill>
        <p:spPr>
          <a:xfrm>
            <a:off x="523247" y="572700"/>
            <a:ext cx="7391044" cy="4414312"/>
          </a:xfrm>
          <a:prstGeom prst="rect">
            <a:avLst/>
          </a:prstGeom>
        </p:spPr>
      </p:pic>
    </p:spTree>
    <p:extLst>
      <p:ext uri="{BB962C8B-B14F-4D97-AF65-F5344CB8AC3E}">
        <p14:creationId xmlns:p14="http://schemas.microsoft.com/office/powerpoint/2010/main" val="99094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14" y="0"/>
            <a:ext cx="8520600" cy="572700"/>
          </a:xfrm>
          <a:noFill/>
          <a:ln>
            <a:noFill/>
          </a:ln>
        </p:spPr>
        <p:txBody>
          <a:bodyPr spcFirstLastPara="1" wrap="square" lIns="91425" tIns="91425" rIns="91425" bIns="91425" anchor="t" anchorCtr="0">
            <a:noAutofit/>
          </a:bodyPr>
          <a:lstStyle/>
          <a:p>
            <a:r>
              <a:rPr lang="en-IN" dirty="0"/>
              <a:t>14.Categories Relation with </a:t>
            </a:r>
            <a:r>
              <a:rPr lang="en-IN" dirty="0" err="1"/>
              <a:t>Sentiment_Subjectivity</a:t>
            </a:r>
            <a:endParaRPr lang="en-IN" dirty="0"/>
          </a:p>
        </p:txBody>
      </p:sp>
      <p:pic>
        <p:nvPicPr>
          <p:cNvPr id="3" name="Picture 2"/>
          <p:cNvPicPr>
            <a:picLocks noChangeAspect="1"/>
          </p:cNvPicPr>
          <p:nvPr/>
        </p:nvPicPr>
        <p:blipFill>
          <a:blip r:embed="rId2"/>
          <a:stretch>
            <a:fillRect/>
          </a:stretch>
        </p:blipFill>
        <p:spPr>
          <a:xfrm>
            <a:off x="438163" y="599662"/>
            <a:ext cx="7889301" cy="4543838"/>
          </a:xfrm>
          <a:prstGeom prst="rect">
            <a:avLst/>
          </a:prstGeom>
        </p:spPr>
      </p:pic>
    </p:spTree>
    <p:extLst>
      <p:ext uri="{BB962C8B-B14F-4D97-AF65-F5344CB8AC3E}">
        <p14:creationId xmlns:p14="http://schemas.microsoft.com/office/powerpoint/2010/main" val="2315151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7703A-589F-4C36-BBAF-F483D72D7F9E}"/>
              </a:ext>
            </a:extLst>
          </p:cNvPr>
          <p:cNvSpPr>
            <a:spLocks noGrp="1"/>
          </p:cNvSpPr>
          <p:nvPr>
            <p:ph type="title"/>
          </p:nvPr>
        </p:nvSpPr>
        <p:spPr>
          <a:xfrm>
            <a:off x="56707" y="0"/>
            <a:ext cx="8520600" cy="489098"/>
          </a:xfrm>
        </p:spPr>
        <p:txBody>
          <a:bodyPr/>
          <a:lstStyle/>
          <a:p>
            <a:r>
              <a:rPr lang="en-IN" dirty="0"/>
              <a:t>Conclusions</a:t>
            </a:r>
          </a:p>
        </p:txBody>
      </p:sp>
      <p:pic>
        <p:nvPicPr>
          <p:cNvPr id="3" name="Picture 2">
            <a:extLst>
              <a:ext uri="{FF2B5EF4-FFF2-40B4-BE49-F238E27FC236}">
                <a16:creationId xmlns:a16="http://schemas.microsoft.com/office/drawing/2014/main" id="{AAF24282-5183-4C58-97F2-2B6325C0AB3B}"/>
              </a:ext>
            </a:extLst>
          </p:cNvPr>
          <p:cNvPicPr>
            <a:picLocks noChangeAspect="1"/>
          </p:cNvPicPr>
          <p:nvPr/>
        </p:nvPicPr>
        <p:blipFill>
          <a:blip r:embed="rId2"/>
          <a:stretch>
            <a:fillRect/>
          </a:stretch>
        </p:blipFill>
        <p:spPr>
          <a:xfrm>
            <a:off x="4841358" y="610946"/>
            <a:ext cx="4302642" cy="4185761"/>
          </a:xfrm>
          <a:prstGeom prst="rect">
            <a:avLst/>
          </a:prstGeom>
        </p:spPr>
      </p:pic>
      <p:sp>
        <p:nvSpPr>
          <p:cNvPr id="7" name="TextBox 6">
            <a:extLst>
              <a:ext uri="{FF2B5EF4-FFF2-40B4-BE49-F238E27FC236}">
                <a16:creationId xmlns:a16="http://schemas.microsoft.com/office/drawing/2014/main" id="{B8D94748-9253-49FF-B5C1-3C5006880890}"/>
              </a:ext>
            </a:extLst>
          </p:cNvPr>
          <p:cNvSpPr txBox="1"/>
          <p:nvPr/>
        </p:nvSpPr>
        <p:spPr>
          <a:xfrm>
            <a:off x="-1" y="610946"/>
            <a:ext cx="4841359" cy="4185761"/>
          </a:xfrm>
          <a:prstGeom prst="rect">
            <a:avLst/>
          </a:prstGeom>
          <a:solidFill>
            <a:schemeClr val="accent4">
              <a:lumMod val="60000"/>
              <a:lumOff val="40000"/>
            </a:schemeClr>
          </a:solidFill>
          <a:ln>
            <a:solidFill>
              <a:schemeClr val="tx2">
                <a:lumMod val="10000"/>
              </a:schemeClr>
            </a:solidFill>
          </a:ln>
        </p:spPr>
        <p:txBody>
          <a:bodyPr wrap="square" rtlCol="0">
            <a:spAutoFit/>
          </a:bodyPr>
          <a:lstStyle/>
          <a:p>
            <a:pPr marL="285750" indent="-285750" algn="just">
              <a:buFont typeface="Arial" panose="020B0604020202020204" pitchFamily="34" charset="0"/>
              <a:buChar char="•"/>
            </a:pPr>
            <a:r>
              <a:rPr lang="en-IN" dirty="0"/>
              <a:t>Most Apps(~65%) are compatible with android version 4.0 or above.</a:t>
            </a:r>
          </a:p>
          <a:p>
            <a:pPr marL="285750" indent="-285750" algn="just">
              <a:buFont typeface="Arial" panose="020B0604020202020204" pitchFamily="34" charset="0"/>
              <a:buChar char="•"/>
            </a:pPr>
            <a:r>
              <a:rPr lang="en-IN" dirty="0"/>
              <a:t>Family , Games and Tools are the top 3 categories  in the given dataset.</a:t>
            </a:r>
          </a:p>
          <a:p>
            <a:pPr marL="285750" indent="-285750" algn="just">
              <a:buFont typeface="Arial" panose="020B0604020202020204" pitchFamily="34" charset="0"/>
              <a:buChar char="•"/>
            </a:pPr>
            <a:r>
              <a:rPr lang="en-IN" dirty="0"/>
              <a:t>Tools, Entertainment and Education related </a:t>
            </a:r>
            <a:r>
              <a:rPr lang="en-US" dirty="0"/>
              <a:t>genres have maximum number of apps among </a:t>
            </a:r>
            <a:r>
              <a:rPr lang="en-IN" dirty="0"/>
              <a:t>all 119 genres.</a:t>
            </a:r>
          </a:p>
          <a:p>
            <a:pPr marL="285750" indent="-285750" algn="just">
              <a:buFont typeface="Arial" panose="020B0604020202020204" pitchFamily="34" charset="0"/>
              <a:buChar char="•"/>
            </a:pPr>
            <a:r>
              <a:rPr lang="en-IN" dirty="0"/>
              <a:t>4.3 rating is the most rating that the apps get .</a:t>
            </a:r>
          </a:p>
          <a:p>
            <a:pPr marL="285750" indent="-285750" algn="just">
              <a:buFont typeface="Arial" panose="020B0604020202020204" pitchFamily="34" charset="0"/>
              <a:buChar char="•"/>
            </a:pPr>
            <a:r>
              <a:rPr lang="en-IN" dirty="0"/>
              <a:t>Free Apps are approx. 93% compared to 7% Paid apps.</a:t>
            </a:r>
          </a:p>
          <a:p>
            <a:pPr marL="285750" indent="-285750" algn="just">
              <a:buFont typeface="Arial" panose="020B0604020202020204" pitchFamily="34" charset="0"/>
              <a:buChar char="•"/>
            </a:pPr>
            <a:r>
              <a:rPr lang="en-IN" dirty="0"/>
              <a:t>Most of the apps (around 6k) were updated in the year 2018.</a:t>
            </a:r>
          </a:p>
          <a:p>
            <a:pPr marL="285750" indent="-285750" algn="just">
              <a:buFont typeface="Arial" panose="020B0604020202020204" pitchFamily="34" charset="0"/>
              <a:buChar char="•"/>
            </a:pPr>
            <a:r>
              <a:rPr lang="en-IN" dirty="0"/>
              <a:t>Content Rating ‘Everyone’ belongs to almost 90% of the Apps followed by the ‘Teens’.</a:t>
            </a:r>
          </a:p>
          <a:p>
            <a:pPr marL="285750" indent="-285750" algn="just">
              <a:buFont typeface="Arial" panose="020B0604020202020204" pitchFamily="34" charset="0"/>
              <a:buChar char="•"/>
            </a:pPr>
            <a:r>
              <a:rPr lang="en-IN" dirty="0"/>
              <a:t>Apps with size range 0-20mb have the highest share.</a:t>
            </a:r>
          </a:p>
          <a:p>
            <a:pPr marL="285750" indent="-285750" algn="just">
              <a:buFont typeface="Arial" panose="020B0604020202020204" pitchFamily="34" charset="0"/>
              <a:buChar char="•"/>
            </a:pPr>
            <a:r>
              <a:rPr lang="en-IN" dirty="0"/>
              <a:t>64% of the apps has positive sentiment.</a:t>
            </a:r>
          </a:p>
          <a:p>
            <a:pPr marL="285750" indent="-285750" algn="just">
              <a:buFont typeface="Arial" panose="020B0604020202020204" pitchFamily="34" charset="0"/>
              <a:buChar char="•"/>
            </a:pPr>
            <a:r>
              <a:rPr lang="en-IN" dirty="0"/>
              <a:t>Most of the paid apps has a price range under $100.</a:t>
            </a:r>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53013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713" y="0"/>
            <a:ext cx="8520600" cy="572700"/>
          </a:xfrm>
        </p:spPr>
        <p:txBody>
          <a:bodyPr/>
          <a:lstStyle/>
          <a:p>
            <a:r>
              <a:rPr lang="en-IN" dirty="0"/>
              <a:t>Problem Statement</a:t>
            </a:r>
          </a:p>
        </p:txBody>
      </p:sp>
      <p:sp>
        <p:nvSpPr>
          <p:cNvPr id="3" name="Text Placeholder 2"/>
          <p:cNvSpPr>
            <a:spLocks noGrp="1"/>
          </p:cNvSpPr>
          <p:nvPr>
            <p:ph type="body" idx="1"/>
          </p:nvPr>
        </p:nvSpPr>
        <p:spPr>
          <a:xfrm>
            <a:off x="187713" y="687525"/>
            <a:ext cx="8520600" cy="4240935"/>
          </a:xfrm>
        </p:spPr>
        <p:txBody>
          <a:bodyPr/>
          <a:lstStyle/>
          <a:p>
            <a:pPr marL="114300" indent="0">
              <a:buNone/>
            </a:pPr>
            <a:r>
              <a:rPr lang="en-IN" dirty="0">
                <a:solidFill>
                  <a:schemeClr val="accent1">
                    <a:lumMod val="50000"/>
                  </a:schemeClr>
                </a:solidFill>
              </a:rPr>
              <a:t>New app maker company is trying to identify various factors to capture android market ,so they are trying to find out the following things from the app store data:</a:t>
            </a:r>
          </a:p>
          <a:p>
            <a:pPr marL="114300" indent="0">
              <a:buNone/>
            </a:pPr>
            <a:endParaRPr lang="en-IN" dirty="0">
              <a:solidFill>
                <a:schemeClr val="accent1">
                  <a:lumMod val="50000"/>
                </a:schemeClr>
              </a:solidFill>
            </a:endParaRPr>
          </a:p>
          <a:p>
            <a:pPr marL="114300" indent="0">
              <a:buNone/>
            </a:pPr>
            <a:r>
              <a:rPr lang="en-IN" sz="1600" dirty="0">
                <a:solidFill>
                  <a:schemeClr val="accent1">
                    <a:lumMod val="50000"/>
                  </a:schemeClr>
                </a:solidFill>
              </a:rPr>
              <a:t>1.Which is the best suitable Android version for new App?</a:t>
            </a:r>
          </a:p>
          <a:p>
            <a:pPr marL="114300" indent="0">
              <a:buNone/>
            </a:pPr>
            <a:r>
              <a:rPr lang="en-IN" sz="1600" dirty="0">
                <a:solidFill>
                  <a:schemeClr val="accent1">
                    <a:lumMod val="50000"/>
                  </a:schemeClr>
                </a:solidFill>
              </a:rPr>
              <a:t>2.Which are the top ‘category’ apps available in the play store?</a:t>
            </a:r>
          </a:p>
          <a:p>
            <a:pPr marL="114300" indent="0">
              <a:buNone/>
            </a:pPr>
            <a:r>
              <a:rPr lang="en-IN" sz="1600" dirty="0">
                <a:solidFill>
                  <a:schemeClr val="accent1">
                    <a:lumMod val="50000"/>
                  </a:schemeClr>
                </a:solidFill>
              </a:rPr>
              <a:t>3.What are the top ‘genre’ apps available in play store?</a:t>
            </a:r>
          </a:p>
          <a:p>
            <a:pPr marL="114300" indent="0">
              <a:buNone/>
            </a:pPr>
            <a:r>
              <a:rPr lang="en-IN" sz="1600" dirty="0">
                <a:solidFill>
                  <a:schemeClr val="accent1">
                    <a:lumMod val="50000"/>
                  </a:schemeClr>
                </a:solidFill>
              </a:rPr>
              <a:t>4.Ratings flow of the Apps</a:t>
            </a:r>
          </a:p>
          <a:p>
            <a:pPr marL="114300" indent="0">
              <a:buNone/>
            </a:pPr>
            <a:r>
              <a:rPr lang="en-IN" sz="1600" dirty="0">
                <a:solidFill>
                  <a:schemeClr val="accent1">
                    <a:lumMod val="50000"/>
                  </a:schemeClr>
                </a:solidFill>
              </a:rPr>
              <a:t>5.Paid and Free App ratio</a:t>
            </a:r>
          </a:p>
          <a:p>
            <a:pPr marL="114300" indent="0">
              <a:buNone/>
            </a:pPr>
            <a:r>
              <a:rPr lang="en-IN" sz="1600" dirty="0">
                <a:solidFill>
                  <a:schemeClr val="accent1">
                    <a:lumMod val="50000"/>
                  </a:schemeClr>
                </a:solidFill>
              </a:rPr>
              <a:t>6.People age group ratio, who are connected with play store</a:t>
            </a:r>
          </a:p>
          <a:p>
            <a:pPr marL="114300" indent="0">
              <a:buNone/>
            </a:pPr>
            <a:r>
              <a:rPr lang="en-IN" sz="1600" dirty="0">
                <a:solidFill>
                  <a:schemeClr val="accent1">
                    <a:lumMod val="50000"/>
                  </a:schemeClr>
                </a:solidFill>
              </a:rPr>
              <a:t>7.Apps vs their updated year ratio</a:t>
            </a:r>
          </a:p>
          <a:p>
            <a:pPr marL="114300" indent="0">
              <a:buNone/>
            </a:pPr>
            <a:r>
              <a:rPr lang="en-IN" sz="1600" dirty="0">
                <a:solidFill>
                  <a:schemeClr val="accent1">
                    <a:lumMod val="50000"/>
                  </a:schemeClr>
                </a:solidFill>
              </a:rPr>
              <a:t>8.Age group and its response against apps</a:t>
            </a:r>
          </a:p>
          <a:p>
            <a:pPr marL="114300" indent="0">
              <a:buNone/>
            </a:pPr>
            <a:r>
              <a:rPr lang="en-IN" sz="1600" dirty="0">
                <a:solidFill>
                  <a:schemeClr val="accent1">
                    <a:lumMod val="50000"/>
                  </a:schemeClr>
                </a:solidFill>
              </a:rPr>
              <a:t>9.Category wise free and paid apps</a:t>
            </a:r>
          </a:p>
          <a:p>
            <a:pPr marL="114300" indent="0">
              <a:buNone/>
            </a:pPr>
            <a:r>
              <a:rPr lang="en-IN" sz="1600" dirty="0">
                <a:solidFill>
                  <a:schemeClr val="accent1">
                    <a:lumMod val="50000"/>
                  </a:schemeClr>
                </a:solidFill>
              </a:rPr>
              <a:t>10.Age wise preferred category </a:t>
            </a:r>
          </a:p>
          <a:p>
            <a:pPr marL="114300" indent="0">
              <a:buNone/>
            </a:pPr>
            <a:r>
              <a:rPr lang="en-IN" sz="1600" dirty="0">
                <a:solidFill>
                  <a:schemeClr val="accent1">
                    <a:lumMod val="50000"/>
                  </a:schemeClr>
                </a:solidFill>
              </a:rPr>
              <a:t>11.</a:t>
            </a:r>
            <a:r>
              <a:rPr lang="en-GB" sz="1600" dirty="0"/>
              <a:t> </a:t>
            </a:r>
            <a:r>
              <a:rPr lang="en-GB" sz="1600" dirty="0">
                <a:solidFill>
                  <a:schemeClr val="accent4">
                    <a:lumMod val="50000"/>
                  </a:schemeClr>
                </a:solidFill>
              </a:rPr>
              <a:t>Feedback in Popular app </a:t>
            </a:r>
            <a:r>
              <a:rPr lang="en-GB" sz="1600" dirty="0" err="1">
                <a:solidFill>
                  <a:schemeClr val="accent4">
                    <a:lumMod val="50000"/>
                  </a:schemeClr>
                </a:solidFill>
              </a:rPr>
              <a:t>catagory</a:t>
            </a:r>
            <a:endParaRPr lang="en-IN" sz="1600" dirty="0">
              <a:solidFill>
                <a:schemeClr val="accent4">
                  <a:lumMod val="50000"/>
                </a:schemeClr>
              </a:solidFill>
            </a:endParaRPr>
          </a:p>
          <a:p>
            <a:pPr marL="114300" indent="0">
              <a:buNone/>
            </a:pPr>
            <a:endParaRPr lang="en-IN" dirty="0">
              <a:solidFill>
                <a:schemeClr val="accent1">
                  <a:lumMod val="50000"/>
                </a:schemeClr>
              </a:solidFill>
            </a:endParaRPr>
          </a:p>
        </p:txBody>
      </p:sp>
    </p:spTree>
    <p:extLst>
      <p:ext uri="{BB962C8B-B14F-4D97-AF65-F5344CB8AC3E}">
        <p14:creationId xmlns:p14="http://schemas.microsoft.com/office/powerpoint/2010/main" val="2432046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54" y="128502"/>
            <a:ext cx="8520600" cy="572700"/>
          </a:xfrm>
          <a:noFill/>
          <a:ln>
            <a:noFill/>
          </a:ln>
        </p:spPr>
        <p:txBody>
          <a:bodyPr spcFirstLastPara="1" wrap="square" lIns="91425" tIns="91425" rIns="91425" bIns="91425" anchor="t" anchorCtr="0">
            <a:noAutofit/>
          </a:bodyPr>
          <a:lstStyle/>
          <a:p>
            <a:pPr lvl="0"/>
            <a:r>
              <a:rPr lang="en-IN" dirty="0"/>
              <a:t>Dataset Description</a:t>
            </a:r>
            <a:br>
              <a:rPr lang="en-IN" dirty="0"/>
            </a:br>
            <a:br>
              <a:rPr lang="en-IN" sz="800" dirty="0"/>
            </a:br>
            <a:r>
              <a:rPr lang="en-IN" sz="1800" dirty="0">
                <a:solidFill>
                  <a:schemeClr val="accent1">
                    <a:lumMod val="50000"/>
                  </a:schemeClr>
                </a:solidFill>
              </a:rPr>
              <a:t>Two different datasets provided for analysis:</a:t>
            </a:r>
            <a:br>
              <a:rPr lang="en-IN" sz="1800" dirty="0">
                <a:solidFill>
                  <a:schemeClr val="accent1">
                    <a:lumMod val="50000"/>
                  </a:schemeClr>
                </a:solidFill>
              </a:rPr>
            </a:br>
            <a:br>
              <a:rPr lang="en-IN" sz="1800" dirty="0">
                <a:solidFill>
                  <a:schemeClr val="accent1">
                    <a:lumMod val="50000"/>
                  </a:schemeClr>
                </a:solidFill>
              </a:rPr>
            </a:br>
            <a:r>
              <a:rPr lang="en-IN" sz="1800" b="1" dirty="0">
                <a:solidFill>
                  <a:schemeClr val="accent2"/>
                </a:solidFill>
              </a:rPr>
              <a:t>1.Play Store Data.csv                  </a:t>
            </a:r>
            <a:br>
              <a:rPr lang="en-IN" sz="1800" dirty="0">
                <a:solidFill>
                  <a:schemeClr val="accent1">
                    <a:lumMod val="50000"/>
                  </a:schemeClr>
                </a:solidFill>
              </a:rPr>
            </a:br>
            <a:r>
              <a:rPr lang="en-IN" sz="1800" dirty="0">
                <a:solidFill>
                  <a:schemeClr val="accent1">
                    <a:lumMod val="50000"/>
                  </a:schemeClr>
                </a:solidFill>
              </a:rPr>
              <a:t>       		 </a:t>
            </a:r>
            <a:br>
              <a:rPr lang="en-IN" sz="1800" dirty="0">
                <a:solidFill>
                  <a:schemeClr val="accent1">
                    <a:lumMod val="50000"/>
                  </a:schemeClr>
                </a:solidFill>
              </a:rPr>
            </a:br>
            <a:r>
              <a:rPr lang="en-IN" sz="1600" b="1" dirty="0">
                <a:solidFill>
                  <a:schemeClr val="accent4">
                    <a:lumMod val="50000"/>
                  </a:schemeClr>
                </a:solidFill>
              </a:rPr>
              <a:t>App</a:t>
            </a:r>
            <a:r>
              <a:rPr lang="en-IN" sz="1600" dirty="0">
                <a:solidFill>
                  <a:schemeClr val="accent4">
                    <a:lumMod val="50000"/>
                  </a:schemeClr>
                </a:solidFill>
              </a:rPr>
              <a:t>	           : Categorical, the app name.</a:t>
            </a:r>
            <a:br>
              <a:rPr lang="en-IN" sz="1600" dirty="0">
                <a:solidFill>
                  <a:schemeClr val="accent4">
                    <a:lumMod val="50000"/>
                  </a:schemeClr>
                </a:solidFill>
              </a:rPr>
            </a:br>
            <a:r>
              <a:rPr lang="en-IN" sz="1600" b="1" dirty="0">
                <a:solidFill>
                  <a:schemeClr val="accent4">
                    <a:lumMod val="50000"/>
                  </a:schemeClr>
                </a:solidFill>
              </a:rPr>
              <a:t>Category</a:t>
            </a:r>
            <a:r>
              <a:rPr lang="en-IN" sz="1600" dirty="0">
                <a:solidFill>
                  <a:schemeClr val="accent4">
                    <a:lumMod val="50000"/>
                  </a:schemeClr>
                </a:solidFill>
              </a:rPr>
              <a:t>	           : Categorical, category the app belongs to.</a:t>
            </a:r>
            <a:br>
              <a:rPr lang="en-IN" sz="1600" dirty="0">
                <a:solidFill>
                  <a:schemeClr val="accent4">
                    <a:lumMod val="50000"/>
                  </a:schemeClr>
                </a:solidFill>
              </a:rPr>
            </a:br>
            <a:r>
              <a:rPr lang="en-IN" sz="1600" b="1" dirty="0">
                <a:solidFill>
                  <a:schemeClr val="accent4">
                    <a:lumMod val="50000"/>
                  </a:schemeClr>
                </a:solidFill>
              </a:rPr>
              <a:t>Rating</a:t>
            </a:r>
            <a:r>
              <a:rPr lang="en-IN" sz="1600" dirty="0">
                <a:solidFill>
                  <a:schemeClr val="accent4">
                    <a:lumMod val="50000"/>
                  </a:schemeClr>
                </a:solidFill>
              </a:rPr>
              <a:t>	           : Numerical, range from 0.0 to 5.0,Rating has received from the users.</a:t>
            </a:r>
            <a:br>
              <a:rPr lang="en-IN" sz="1600" dirty="0">
                <a:solidFill>
                  <a:schemeClr val="accent4">
                    <a:lumMod val="50000"/>
                  </a:schemeClr>
                </a:solidFill>
              </a:rPr>
            </a:br>
            <a:r>
              <a:rPr lang="en-IN" sz="1600" b="1" dirty="0">
                <a:solidFill>
                  <a:schemeClr val="accent4">
                    <a:lumMod val="50000"/>
                  </a:schemeClr>
                </a:solidFill>
              </a:rPr>
              <a:t>Reviews</a:t>
            </a:r>
            <a:r>
              <a:rPr lang="en-IN" sz="1600" dirty="0">
                <a:solidFill>
                  <a:schemeClr val="accent4">
                    <a:lumMod val="50000"/>
                  </a:schemeClr>
                </a:solidFill>
              </a:rPr>
              <a:t>	           : Numerical, the number of reviews that the app received.</a:t>
            </a:r>
            <a:br>
              <a:rPr lang="en-IN" sz="1600" dirty="0">
                <a:solidFill>
                  <a:schemeClr val="accent4">
                    <a:lumMod val="50000"/>
                  </a:schemeClr>
                </a:solidFill>
              </a:rPr>
            </a:br>
            <a:r>
              <a:rPr lang="en-IN" sz="1600" b="1" dirty="0">
                <a:solidFill>
                  <a:schemeClr val="accent4">
                    <a:lumMod val="50000"/>
                  </a:schemeClr>
                </a:solidFill>
              </a:rPr>
              <a:t>Size</a:t>
            </a:r>
            <a:r>
              <a:rPr lang="en-IN" sz="1600" dirty="0">
                <a:solidFill>
                  <a:schemeClr val="accent4">
                    <a:lumMod val="50000"/>
                  </a:schemeClr>
                </a:solidFill>
              </a:rPr>
              <a:t>	           : Numerical, the size of the app. The suffix M - megabytes, K - kilobytes.</a:t>
            </a:r>
            <a:br>
              <a:rPr lang="en-IN" sz="1600" dirty="0">
                <a:solidFill>
                  <a:schemeClr val="accent4">
                    <a:lumMod val="50000"/>
                  </a:schemeClr>
                </a:solidFill>
              </a:rPr>
            </a:br>
            <a:r>
              <a:rPr lang="en-IN" sz="1600" b="1" dirty="0">
                <a:solidFill>
                  <a:schemeClr val="accent4">
                    <a:lumMod val="50000"/>
                  </a:schemeClr>
                </a:solidFill>
              </a:rPr>
              <a:t>Installs</a:t>
            </a:r>
            <a:r>
              <a:rPr lang="en-IN" sz="1600" dirty="0">
                <a:solidFill>
                  <a:schemeClr val="accent4">
                    <a:lumMod val="50000"/>
                  </a:schemeClr>
                </a:solidFill>
              </a:rPr>
              <a:t>	           : Numerical, describes the number of installs.</a:t>
            </a:r>
            <a:br>
              <a:rPr lang="en-IN" sz="1600" dirty="0">
                <a:solidFill>
                  <a:schemeClr val="accent4">
                    <a:lumMod val="50000"/>
                  </a:schemeClr>
                </a:solidFill>
              </a:rPr>
            </a:br>
            <a:r>
              <a:rPr lang="en-IN" sz="1600" b="1" dirty="0">
                <a:solidFill>
                  <a:schemeClr val="accent4">
                    <a:lumMod val="50000"/>
                  </a:schemeClr>
                </a:solidFill>
              </a:rPr>
              <a:t>Type</a:t>
            </a:r>
            <a:r>
              <a:rPr lang="en-IN" sz="1600" dirty="0">
                <a:solidFill>
                  <a:schemeClr val="accent4">
                    <a:lumMod val="50000"/>
                  </a:schemeClr>
                </a:solidFill>
              </a:rPr>
              <a:t>	           : Categorical, a label that indicates whether the app is free or paid.</a:t>
            </a:r>
            <a:br>
              <a:rPr lang="en-IN" sz="1600" dirty="0">
                <a:solidFill>
                  <a:schemeClr val="accent4">
                    <a:lumMod val="50000"/>
                  </a:schemeClr>
                </a:solidFill>
              </a:rPr>
            </a:br>
            <a:r>
              <a:rPr lang="en-IN" sz="1600" b="1" dirty="0">
                <a:solidFill>
                  <a:schemeClr val="accent4">
                    <a:lumMod val="50000"/>
                  </a:schemeClr>
                </a:solidFill>
              </a:rPr>
              <a:t>Price</a:t>
            </a:r>
            <a:r>
              <a:rPr lang="en-IN" sz="1600" dirty="0">
                <a:solidFill>
                  <a:schemeClr val="accent4">
                    <a:lumMod val="50000"/>
                  </a:schemeClr>
                </a:solidFill>
              </a:rPr>
              <a:t>	           : Numerical, the price value for the paid apps.</a:t>
            </a:r>
            <a:br>
              <a:rPr lang="en-IN" sz="1600" dirty="0">
                <a:solidFill>
                  <a:schemeClr val="accent4">
                    <a:lumMod val="50000"/>
                  </a:schemeClr>
                </a:solidFill>
              </a:rPr>
            </a:br>
            <a:r>
              <a:rPr lang="en-IN" sz="1600" b="1" dirty="0">
                <a:solidFill>
                  <a:schemeClr val="accent4">
                    <a:lumMod val="50000"/>
                  </a:schemeClr>
                </a:solidFill>
              </a:rPr>
              <a:t>Content Rating </a:t>
            </a:r>
            <a:r>
              <a:rPr lang="en-IN" sz="1600" dirty="0">
                <a:solidFill>
                  <a:schemeClr val="accent4">
                    <a:lumMod val="50000"/>
                  </a:schemeClr>
                </a:solidFill>
              </a:rPr>
              <a:t>: Categorical, a categorical rating that indicates the age group for user.</a:t>
            </a:r>
            <a:br>
              <a:rPr lang="en-IN" sz="1600" dirty="0">
                <a:solidFill>
                  <a:schemeClr val="accent4">
                    <a:lumMod val="50000"/>
                  </a:schemeClr>
                </a:solidFill>
              </a:rPr>
            </a:br>
            <a:r>
              <a:rPr lang="en-IN" sz="1600" b="1" dirty="0">
                <a:solidFill>
                  <a:schemeClr val="accent4">
                    <a:lumMod val="50000"/>
                  </a:schemeClr>
                </a:solidFill>
              </a:rPr>
              <a:t>Genre</a:t>
            </a:r>
            <a:r>
              <a:rPr lang="en-IN" sz="1600" dirty="0">
                <a:solidFill>
                  <a:schemeClr val="accent4">
                    <a:lumMod val="50000"/>
                  </a:schemeClr>
                </a:solidFill>
              </a:rPr>
              <a:t>	            : Categorical, list of genres to which the app belongs.</a:t>
            </a:r>
            <a:br>
              <a:rPr lang="en-IN" sz="1600" dirty="0">
                <a:solidFill>
                  <a:schemeClr val="accent4">
                    <a:lumMod val="50000"/>
                  </a:schemeClr>
                </a:solidFill>
              </a:rPr>
            </a:br>
            <a:r>
              <a:rPr lang="en-IN" sz="1600" b="1" dirty="0">
                <a:solidFill>
                  <a:schemeClr val="accent4">
                    <a:lumMod val="50000"/>
                  </a:schemeClr>
                </a:solidFill>
              </a:rPr>
              <a:t>Last Update        </a:t>
            </a:r>
            <a:r>
              <a:rPr lang="en-IN" sz="1600" dirty="0">
                <a:solidFill>
                  <a:schemeClr val="accent4">
                    <a:lumMod val="50000"/>
                  </a:schemeClr>
                </a:solidFill>
              </a:rPr>
              <a:t>: Date Format, the date at which the app was last updated.</a:t>
            </a:r>
            <a:br>
              <a:rPr lang="en-IN" sz="1600" dirty="0">
                <a:solidFill>
                  <a:schemeClr val="accent4">
                    <a:lumMod val="50000"/>
                  </a:schemeClr>
                </a:solidFill>
              </a:rPr>
            </a:br>
            <a:r>
              <a:rPr lang="en-IN" sz="1600" b="1" dirty="0">
                <a:solidFill>
                  <a:schemeClr val="accent4">
                    <a:lumMod val="50000"/>
                  </a:schemeClr>
                </a:solidFill>
              </a:rPr>
              <a:t>Current Version  </a:t>
            </a:r>
            <a:r>
              <a:rPr lang="en-IN" sz="1600" dirty="0">
                <a:solidFill>
                  <a:schemeClr val="accent4">
                    <a:lumMod val="50000"/>
                  </a:schemeClr>
                </a:solidFill>
              </a:rPr>
              <a:t>: Version of the app as specified by the developers.</a:t>
            </a:r>
            <a:br>
              <a:rPr lang="en-IN" sz="1600" dirty="0">
                <a:solidFill>
                  <a:schemeClr val="accent4">
                    <a:lumMod val="50000"/>
                  </a:schemeClr>
                </a:solidFill>
              </a:rPr>
            </a:br>
            <a:r>
              <a:rPr lang="en-IN" sz="1600" b="1" dirty="0">
                <a:solidFill>
                  <a:schemeClr val="accent4">
                    <a:lumMod val="50000"/>
                  </a:schemeClr>
                </a:solidFill>
              </a:rPr>
              <a:t>Android Version </a:t>
            </a:r>
            <a:r>
              <a:rPr lang="en-IN" sz="1600" dirty="0">
                <a:solidFill>
                  <a:schemeClr val="accent4">
                    <a:lumMod val="50000"/>
                  </a:schemeClr>
                </a:solidFill>
              </a:rPr>
              <a:t>: The Android  OS the app is compatible with</a:t>
            </a:r>
            <a:r>
              <a:rPr lang="en-IN" sz="1800" dirty="0">
                <a:solidFill>
                  <a:schemeClr val="accent4">
                    <a:lumMod val="50000"/>
                  </a:schemeClr>
                </a:solidFill>
              </a:rPr>
              <a:t>.</a:t>
            </a:r>
            <a:br>
              <a:rPr lang="en-IN" dirty="0">
                <a:solidFill>
                  <a:schemeClr val="accent1">
                    <a:lumMod val="50000"/>
                  </a:schemeClr>
                </a:solidFill>
              </a:rPr>
            </a:br>
            <a:endParaRPr lang="en-IN" sz="2000" dirty="0"/>
          </a:p>
        </p:txBody>
      </p:sp>
    </p:spTree>
    <p:extLst>
      <p:ext uri="{BB962C8B-B14F-4D97-AF65-F5344CB8AC3E}">
        <p14:creationId xmlns:p14="http://schemas.microsoft.com/office/powerpoint/2010/main" val="3135996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62" y="1592888"/>
            <a:ext cx="8520600" cy="2016073"/>
          </a:xfrm>
        </p:spPr>
        <p:txBody>
          <a:bodyPr/>
          <a:lstStyle/>
          <a:p>
            <a:pPr lvl="0"/>
            <a:r>
              <a:rPr lang="en-IN" sz="1600" b="1" dirty="0">
                <a:solidFill>
                  <a:schemeClr val="accent4">
                    <a:lumMod val="50000"/>
                  </a:schemeClr>
                </a:solidFill>
              </a:rPr>
              <a:t>App			: </a:t>
            </a:r>
            <a:r>
              <a:rPr lang="en-IN" sz="1600" dirty="0">
                <a:solidFill>
                  <a:schemeClr val="accent4">
                    <a:lumMod val="50000"/>
                  </a:schemeClr>
                </a:solidFill>
              </a:rPr>
              <a:t>the app name.</a:t>
            </a:r>
            <a:br>
              <a:rPr lang="en-IN" sz="1600" dirty="0">
                <a:solidFill>
                  <a:schemeClr val="accent4">
                    <a:lumMod val="50000"/>
                  </a:schemeClr>
                </a:solidFill>
              </a:rPr>
            </a:br>
            <a:r>
              <a:rPr lang="en-IN" sz="1600" b="1" dirty="0" err="1">
                <a:solidFill>
                  <a:schemeClr val="accent4">
                    <a:lumMod val="50000"/>
                  </a:schemeClr>
                </a:solidFill>
              </a:rPr>
              <a:t>Translated_Review</a:t>
            </a:r>
            <a:r>
              <a:rPr lang="en-IN" sz="1600" b="1" dirty="0">
                <a:solidFill>
                  <a:schemeClr val="accent4">
                    <a:lumMod val="50000"/>
                  </a:schemeClr>
                </a:solidFill>
              </a:rPr>
              <a:t>	: </a:t>
            </a:r>
            <a:r>
              <a:rPr lang="en-IN" sz="1600" dirty="0">
                <a:solidFill>
                  <a:schemeClr val="accent4">
                    <a:lumMod val="50000"/>
                  </a:schemeClr>
                </a:solidFill>
              </a:rPr>
              <a:t>the review text in English.</a:t>
            </a:r>
            <a:br>
              <a:rPr lang="en-IN" sz="1600" dirty="0">
                <a:solidFill>
                  <a:schemeClr val="accent4">
                    <a:lumMod val="50000"/>
                  </a:schemeClr>
                </a:solidFill>
              </a:rPr>
            </a:br>
            <a:r>
              <a:rPr lang="en-IN" sz="1600" b="1" dirty="0">
                <a:solidFill>
                  <a:schemeClr val="accent4">
                    <a:lumMod val="50000"/>
                  </a:schemeClr>
                </a:solidFill>
              </a:rPr>
              <a:t>Sentiment		: </a:t>
            </a:r>
            <a:r>
              <a:rPr lang="en-IN" sz="1600" dirty="0">
                <a:solidFill>
                  <a:schemeClr val="accent4">
                    <a:lumMod val="50000"/>
                  </a:schemeClr>
                </a:solidFill>
              </a:rPr>
              <a:t>the sentiment of the review, positive, neutral, or negative.</a:t>
            </a:r>
            <a:br>
              <a:rPr lang="en-IN" sz="1600" dirty="0">
                <a:solidFill>
                  <a:schemeClr val="accent4">
                    <a:lumMod val="50000"/>
                  </a:schemeClr>
                </a:solidFill>
              </a:rPr>
            </a:br>
            <a:r>
              <a:rPr lang="en-IN" sz="1600" b="1" dirty="0" err="1">
                <a:solidFill>
                  <a:schemeClr val="accent4">
                    <a:lumMod val="50000"/>
                  </a:schemeClr>
                </a:solidFill>
              </a:rPr>
              <a:t>Sentiment_Polarity</a:t>
            </a:r>
            <a:r>
              <a:rPr lang="en-IN" sz="1600" b="1" dirty="0">
                <a:solidFill>
                  <a:schemeClr val="accent4">
                    <a:lumMod val="50000"/>
                  </a:schemeClr>
                </a:solidFill>
              </a:rPr>
              <a:t>	: </a:t>
            </a:r>
            <a:r>
              <a:rPr lang="en-IN" sz="1600" dirty="0">
                <a:solidFill>
                  <a:schemeClr val="accent4">
                    <a:lumMod val="50000"/>
                  </a:schemeClr>
                </a:solidFill>
              </a:rPr>
              <a:t>the sentiment in numerical form, ranging from -1.00 to 1.00.</a:t>
            </a:r>
            <a:br>
              <a:rPr lang="en-IN" sz="1600" dirty="0">
                <a:solidFill>
                  <a:schemeClr val="accent4">
                    <a:lumMod val="50000"/>
                  </a:schemeClr>
                </a:solidFill>
              </a:rPr>
            </a:br>
            <a:r>
              <a:rPr lang="en-IN" sz="1600" b="1" dirty="0" err="1">
                <a:solidFill>
                  <a:schemeClr val="accent4">
                    <a:lumMod val="50000"/>
                  </a:schemeClr>
                </a:solidFill>
              </a:rPr>
              <a:t>Sentiment_Subjectivity</a:t>
            </a:r>
            <a:r>
              <a:rPr lang="en-IN" sz="1600" b="1" dirty="0">
                <a:solidFill>
                  <a:schemeClr val="accent4">
                    <a:lumMod val="50000"/>
                  </a:schemeClr>
                </a:solidFill>
              </a:rPr>
              <a:t>	: </a:t>
            </a:r>
            <a:r>
              <a:rPr lang="en-IN" sz="1600" dirty="0">
                <a:solidFill>
                  <a:schemeClr val="accent4">
                    <a:lumMod val="50000"/>
                  </a:schemeClr>
                </a:solidFill>
              </a:rPr>
              <a:t>a measure of the expression of opinions, evaluations, 				  feelings, and speculations.</a:t>
            </a:r>
            <a:br>
              <a:rPr lang="en-IN" dirty="0"/>
            </a:br>
            <a:endParaRPr lang="en-IN" dirty="0"/>
          </a:p>
        </p:txBody>
      </p:sp>
      <p:sp>
        <p:nvSpPr>
          <p:cNvPr id="3" name="TextBox 2"/>
          <p:cNvSpPr txBox="1"/>
          <p:nvPr/>
        </p:nvSpPr>
        <p:spPr>
          <a:xfrm>
            <a:off x="263062" y="932196"/>
            <a:ext cx="2326278" cy="369332"/>
          </a:xfrm>
          <a:prstGeom prst="rect">
            <a:avLst/>
          </a:prstGeom>
          <a:noFill/>
        </p:spPr>
        <p:txBody>
          <a:bodyPr wrap="none" rtlCol="0">
            <a:spAutoFit/>
          </a:bodyPr>
          <a:lstStyle/>
          <a:p>
            <a:r>
              <a:rPr lang="en-IN" sz="1800" b="1" dirty="0">
                <a:solidFill>
                  <a:schemeClr val="accent2"/>
                </a:solidFill>
              </a:rPr>
              <a:t>2.User Reviews.csv</a:t>
            </a:r>
          </a:p>
        </p:txBody>
      </p:sp>
      <p:sp>
        <p:nvSpPr>
          <p:cNvPr id="5" name="TextBox 4"/>
          <p:cNvSpPr txBox="1"/>
          <p:nvPr/>
        </p:nvSpPr>
        <p:spPr>
          <a:xfrm>
            <a:off x="263062" y="0"/>
            <a:ext cx="4552545" cy="5232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dk1"/>
              </a:buClr>
              <a:buSzPts val="2800"/>
              <a:buNone/>
              <a:defRPr sz="2800">
                <a:solidFill>
                  <a:schemeClr val="dk1"/>
                </a:solidFill>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r>
              <a:rPr lang="en-IN" dirty="0"/>
              <a:t>Dataset Description</a:t>
            </a:r>
          </a:p>
        </p:txBody>
      </p:sp>
    </p:spTree>
    <p:extLst>
      <p:ext uri="{BB962C8B-B14F-4D97-AF65-F5344CB8AC3E}">
        <p14:creationId xmlns:p14="http://schemas.microsoft.com/office/powerpoint/2010/main" val="361932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1" y="0"/>
            <a:ext cx="8520600" cy="572700"/>
          </a:xfrm>
          <a:noFill/>
          <a:ln>
            <a:noFill/>
          </a:ln>
        </p:spPr>
        <p:txBody>
          <a:bodyPr spcFirstLastPara="1" wrap="square" lIns="91425" tIns="91425" rIns="91425" bIns="91425" anchor="t" anchorCtr="0">
            <a:noAutofit/>
          </a:bodyPr>
          <a:lstStyle/>
          <a:p>
            <a:r>
              <a:rPr lang="en-IN" dirty="0"/>
              <a:t>Data Processing Flowchart</a:t>
            </a:r>
          </a:p>
        </p:txBody>
      </p:sp>
      <p:graphicFrame>
        <p:nvGraphicFramePr>
          <p:cNvPr id="3" name="Diagram 2"/>
          <p:cNvGraphicFramePr/>
          <p:nvPr>
            <p:extLst>
              <p:ext uri="{D42A27DB-BD31-4B8C-83A1-F6EECF244321}">
                <p14:modId xmlns:p14="http://schemas.microsoft.com/office/powerpoint/2010/main" val="3869543393"/>
              </p:ext>
            </p:extLst>
          </p:nvPr>
        </p:nvGraphicFramePr>
        <p:xfrm>
          <a:off x="77821" y="831579"/>
          <a:ext cx="8520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6557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53" y="78105"/>
            <a:ext cx="8520600" cy="572700"/>
          </a:xfrm>
        </p:spPr>
        <p:txBody>
          <a:bodyPr/>
          <a:lstStyle/>
          <a:p>
            <a:pPr lvl="0"/>
            <a:r>
              <a:rPr lang="en-IN" dirty="0"/>
              <a:t>Import Libraries </a:t>
            </a:r>
            <a:br>
              <a:rPr lang="en-IN" dirty="0"/>
            </a:br>
            <a:endParaRPr lang="en-IN" dirty="0"/>
          </a:p>
        </p:txBody>
      </p:sp>
      <p:sp>
        <p:nvSpPr>
          <p:cNvPr id="3" name="TextBox 2"/>
          <p:cNvSpPr txBox="1"/>
          <p:nvPr/>
        </p:nvSpPr>
        <p:spPr>
          <a:xfrm>
            <a:off x="194553" y="885217"/>
            <a:ext cx="8085289" cy="523220"/>
          </a:xfrm>
          <a:prstGeom prst="rect">
            <a:avLst/>
          </a:prstGeom>
          <a:noFill/>
        </p:spPr>
        <p:txBody>
          <a:bodyPr wrap="square" rtlCol="0">
            <a:spAutoFit/>
          </a:bodyPr>
          <a:lstStyle/>
          <a:p>
            <a:r>
              <a:rPr lang="en-GB" dirty="0"/>
              <a:t>Library is a</a:t>
            </a:r>
            <a:r>
              <a:rPr lang="en-GB" b="1" dirty="0"/>
              <a:t> collection of related modules</a:t>
            </a:r>
            <a:r>
              <a:rPr lang="en-GB" dirty="0"/>
              <a:t>. It contains bundles of code that can be used repeatedly in different programs. It makes Python Programming simpler and convenient for the programmer.</a:t>
            </a:r>
            <a:endParaRPr lang="en-IN" dirty="0"/>
          </a:p>
        </p:txBody>
      </p:sp>
      <p:pic>
        <p:nvPicPr>
          <p:cNvPr id="4" name="Picture 3"/>
          <p:cNvPicPr>
            <a:picLocks noChangeAspect="1"/>
          </p:cNvPicPr>
          <p:nvPr/>
        </p:nvPicPr>
        <p:blipFill>
          <a:blip r:embed="rId2"/>
          <a:stretch>
            <a:fillRect/>
          </a:stretch>
        </p:blipFill>
        <p:spPr>
          <a:xfrm>
            <a:off x="270265" y="2669717"/>
            <a:ext cx="8581906" cy="213368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553" y="1699317"/>
            <a:ext cx="1610744" cy="63758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218" y="1615441"/>
            <a:ext cx="2334638" cy="94358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6894" y="1793001"/>
            <a:ext cx="2180553" cy="52023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8141" y="1658000"/>
            <a:ext cx="1914030" cy="7177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3534696"/>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1890</TotalTime>
  <Words>1472</Words>
  <Application>Microsoft Office PowerPoint</Application>
  <PresentationFormat>On-screen Show (16:9)</PresentationFormat>
  <Paragraphs>252</Paragraphs>
  <Slides>45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Calibri</vt:lpstr>
      <vt:lpstr>Montserrat</vt:lpstr>
      <vt:lpstr>Verdana</vt:lpstr>
      <vt:lpstr>Arial</vt:lpstr>
      <vt:lpstr>Simple Light</vt:lpstr>
      <vt:lpstr>Capstone Project-1 (Exploratory Data Analysis)  Play Store App Review Analysis  </vt:lpstr>
      <vt:lpstr>   </vt:lpstr>
      <vt:lpstr>Content</vt:lpstr>
      <vt:lpstr>Introduction</vt:lpstr>
      <vt:lpstr>Problem Statement</vt:lpstr>
      <vt:lpstr>Dataset Description  Two different datasets provided for analysis:  1.Play Store Data.csv                              App            : Categorical, the app name. Category            : Categorical, category the app belongs to. Rating            : Numerical, range from 0.0 to 5.0,Rating has received from the users. Reviews            : Numerical, the number of reviews that the app received. Size            : Numerical, the size of the app. The suffix M - megabytes, K - kilobytes. Installs            : Numerical, describes the number of installs. Type            : Categorical, a label that indicates whether the app is free or paid. Price            : Numerical, the price value for the paid apps. Content Rating : Categorical, a categorical rating that indicates the age group for user. Genre             : Categorical, list of genres to which the app belongs. Last Update        : Date Format, the date at which the app was last updated. Current Version  : Version of the app as specified by the developers. Android Version : The Android  OS the app is compatible with. </vt:lpstr>
      <vt:lpstr>App   : the app name. Translated_Review : the review text in English. Sentiment  : the sentiment of the review, positive, neutral, or negative. Sentiment_Polarity : the sentiment in numerical form, ranging from -1.00 to 1.00. Sentiment_Subjectivity : a measure of the expression of opinions, evaluations,       feelings, and speculations. </vt:lpstr>
      <vt:lpstr>Data Processing Flowchart</vt:lpstr>
      <vt:lpstr>Import Libraries  </vt:lpstr>
      <vt:lpstr>DataFrame Loading…….</vt:lpstr>
      <vt:lpstr>DataFrame Loading…….</vt:lpstr>
      <vt:lpstr>Drop Duplicate Entry </vt:lpstr>
      <vt:lpstr>Drop Duplicate Entry </vt:lpstr>
      <vt:lpstr>Remove Visual Impurities </vt:lpstr>
      <vt:lpstr>Find Unique, Null Count and Data type</vt:lpstr>
      <vt:lpstr>Information From Data Digging</vt:lpstr>
      <vt:lpstr>Data Filtering Column by Column</vt:lpstr>
      <vt:lpstr>App Column Operation</vt:lpstr>
      <vt:lpstr>Category Column Operation</vt:lpstr>
      <vt:lpstr>Rating Column Operation</vt:lpstr>
      <vt:lpstr>Review Column Operation</vt:lpstr>
      <vt:lpstr>Installs Column Operation</vt:lpstr>
      <vt:lpstr>Type Column Operation</vt:lpstr>
      <vt:lpstr>Size Column Operation</vt:lpstr>
      <vt:lpstr>Price Column Operation</vt:lpstr>
      <vt:lpstr>Content Rating Column Operation</vt:lpstr>
      <vt:lpstr>Last Update Column Operation</vt:lpstr>
      <vt:lpstr>User Reviews DataFrame Operation</vt:lpstr>
      <vt:lpstr>Segregate : Numerical, Categorical Variable Data</vt:lpstr>
      <vt:lpstr>Data Visualization </vt:lpstr>
      <vt:lpstr>1. Most Android Ver. Supported Apps in Play store</vt:lpstr>
      <vt:lpstr>2. Top Categories in Play store</vt:lpstr>
      <vt:lpstr>3. Top 10 Genres in Play store</vt:lpstr>
      <vt:lpstr>4. Most Frequent Rating on play store Apps</vt:lpstr>
      <vt:lpstr>5.Paid and Free Apps Ratio Across play store </vt:lpstr>
      <vt:lpstr>6.App Update Details ‘By Year’</vt:lpstr>
      <vt:lpstr>7. Age Wise Free &amp; Paid Apps User’s Detail</vt:lpstr>
      <vt:lpstr>8. Apps Size Across Database</vt:lpstr>
      <vt:lpstr>9. Sentiment Data Across the All Reviews</vt:lpstr>
      <vt:lpstr>10. App Pricing Trend Across Popular Categories</vt:lpstr>
      <vt:lpstr>11. Feedback in Popular app category</vt:lpstr>
      <vt:lpstr>12. Sentiment_Polarity relation with paid and Free App </vt:lpstr>
      <vt:lpstr>13. Content Rating Relation with Sentiment Polarity</vt:lpstr>
      <vt:lpstr>14.Categories Relation with Sentiment_Subjectivity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Project-1 (Exploratory Data Analysis)  Play Store App Review Analysis</dc:title>
  <dc:creator>Jayu071</dc:creator>
  <cp:lastModifiedBy>Admin</cp:lastModifiedBy>
  <cp:revision>109</cp:revision>
  <dcterms:modified xsi:type="dcterms:W3CDTF">2022-07-29T09:44:29Z</dcterms:modified>
</cp:coreProperties>
</file>